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8" r:id="rId3"/>
    <p:sldId id="271" r:id="rId4"/>
    <p:sldId id="257" r:id="rId5"/>
    <p:sldId id="270" r:id="rId6"/>
    <p:sldId id="291" r:id="rId7"/>
    <p:sldId id="290" r:id="rId8"/>
    <p:sldId id="292" r:id="rId9"/>
    <p:sldId id="293" r:id="rId10"/>
    <p:sldId id="259" r:id="rId11"/>
    <p:sldId id="272" r:id="rId12"/>
    <p:sldId id="285" r:id="rId13"/>
    <p:sldId id="284" r:id="rId14"/>
    <p:sldId id="286" r:id="rId15"/>
    <p:sldId id="278" r:id="rId16"/>
    <p:sldId id="306" r:id="rId17"/>
    <p:sldId id="295" r:id="rId18"/>
    <p:sldId id="298" r:id="rId19"/>
    <p:sldId id="299" r:id="rId20"/>
    <p:sldId id="300" r:id="rId21"/>
    <p:sldId id="301" r:id="rId22"/>
    <p:sldId id="304" r:id="rId23"/>
    <p:sldId id="264" r:id="rId24"/>
    <p:sldId id="305" r:id="rId25"/>
  </p:sldIdLst>
  <p:sldSz cx="18288000" cy="10287000"/>
  <p:notesSz cx="6858000" cy="9144000"/>
  <p:embeddedFontLst>
    <p:embeddedFont>
      <p:font typeface="Fira Sans Extra Condensed Medium" panose="020F0502020204030204" pitchFamily="34" charset="0"/>
      <p:regular r:id="rId27"/>
      <p:bold r:id="rId28"/>
      <p:italic r:id="rId29"/>
      <p:boldItalic r:id="rId30"/>
    </p:embeddedFont>
    <p:embeddedFont>
      <p:font typeface="Now Bold" pitchFamily="2" charset="77"/>
      <p:regular r:id="rId31"/>
      <p:bold r:id="rId32"/>
    </p:embeddedFont>
    <p:embeddedFont>
      <p:font typeface="Public Sans" panose="020F050202020403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35B"/>
    <a:srgbClr val="FF4F01"/>
    <a:srgbClr val="CFF5FF"/>
    <a:srgbClr val="5EB2FD"/>
    <a:srgbClr val="3D1EF8"/>
    <a:srgbClr val="93CD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8"/>
    <p:restoredTop sz="94653"/>
  </p:normalViewPr>
  <p:slideViewPr>
    <p:cSldViewPr snapToGrid="0">
      <p:cViewPr varScale="1">
        <p:scale>
          <a:sx n="79" d="100"/>
          <a:sy n="79" d="100"/>
        </p:scale>
        <p:origin x="400"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EE7707-B97D-A346-96C9-1DB9B4339309}"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06C3E-D9EF-2D44-A93E-B2ECEDE2B032}" type="slidenum">
              <a:rPr lang="en-US" smtClean="0"/>
              <a:t>‹#›</a:t>
            </a:fld>
            <a:endParaRPr lang="en-US"/>
          </a:p>
        </p:txBody>
      </p:sp>
    </p:spTree>
    <p:extLst>
      <p:ext uri="{BB962C8B-B14F-4D97-AF65-F5344CB8AC3E}">
        <p14:creationId xmlns:p14="http://schemas.microsoft.com/office/powerpoint/2010/main" val="1575074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506C3E-D9EF-2D44-A93E-B2ECEDE2B032}" type="slidenum">
              <a:rPr lang="en-US" smtClean="0"/>
              <a:t>4</a:t>
            </a:fld>
            <a:endParaRPr lang="en-US"/>
          </a:p>
        </p:txBody>
      </p:sp>
    </p:spTree>
    <p:extLst>
      <p:ext uri="{BB962C8B-B14F-4D97-AF65-F5344CB8AC3E}">
        <p14:creationId xmlns:p14="http://schemas.microsoft.com/office/powerpoint/2010/main" val="4060947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5.sv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208583" y="2807552"/>
            <a:ext cx="7974983" cy="3786071"/>
          </a:xfrm>
          <a:prstGeom prst="rect">
            <a:avLst/>
          </a:prstGeom>
        </p:spPr>
        <p:txBody>
          <a:bodyPr wrap="square" lIns="0" tIns="0" rIns="0" bIns="0" rtlCol="0" anchor="t">
            <a:spAutoFit/>
          </a:bodyPr>
          <a:lstStyle/>
          <a:p>
            <a:pPr algn="l">
              <a:lnSpc>
                <a:spcPts val="9873"/>
              </a:lnSpc>
            </a:pPr>
            <a:r>
              <a:rPr lang="en-US" sz="8227" b="1">
                <a:solidFill>
                  <a:schemeClr val="bg1"/>
                </a:solidFill>
                <a:latin typeface="Now Bold"/>
                <a:ea typeface="Now Bold"/>
                <a:cs typeface="Now Bold"/>
                <a:sym typeface="Now Bold"/>
              </a:rPr>
              <a:t>BRAND UNIFICATION FOR</a:t>
            </a:r>
          </a:p>
        </p:txBody>
      </p:sp>
      <p:sp>
        <p:nvSpPr>
          <p:cNvPr id="8" name="TextBox 8"/>
          <p:cNvSpPr txBox="1"/>
          <p:nvPr/>
        </p:nvSpPr>
        <p:spPr>
          <a:xfrm>
            <a:off x="1208583" y="6708238"/>
            <a:ext cx="12648124" cy="428964"/>
          </a:xfrm>
          <a:prstGeom prst="rect">
            <a:avLst/>
          </a:prstGeom>
        </p:spPr>
        <p:txBody>
          <a:bodyPr wrap="square" lIns="0" tIns="0" rIns="0" bIns="0" rtlCol="0" anchor="t">
            <a:spAutoFit/>
          </a:bodyPr>
          <a:lstStyle/>
          <a:p>
            <a:pPr algn="l">
              <a:lnSpc>
                <a:spcPts val="3516"/>
              </a:lnSpc>
            </a:pPr>
            <a:r>
              <a:rPr lang="en-US" sz="2400" b="1">
                <a:solidFill>
                  <a:srgbClr val="FFFFFF"/>
                </a:solidFill>
                <a:latin typeface="Now Bold"/>
                <a:ea typeface="Now Bold"/>
                <a:cs typeface="Now Bold"/>
                <a:sym typeface="Now Bold"/>
              </a:rPr>
              <a:t>IMPROVING </a:t>
            </a:r>
            <a:r>
              <a:rPr lang="en-US" sz="2400" b="1">
                <a:solidFill>
                  <a:srgbClr val="FF4F01"/>
                </a:solidFill>
                <a:latin typeface="Now Bold"/>
                <a:ea typeface="Now Bold"/>
                <a:cs typeface="Now Bold"/>
                <a:sym typeface="Now Bold"/>
              </a:rPr>
              <a:t>AD TARGETING</a:t>
            </a:r>
            <a:r>
              <a:rPr lang="en-US" sz="2400" b="1">
                <a:solidFill>
                  <a:srgbClr val="FFFFFF"/>
                </a:solidFill>
                <a:latin typeface="Now Bold"/>
                <a:ea typeface="Now Bold"/>
                <a:cs typeface="Now Bold"/>
                <a:sym typeface="Now Bold"/>
              </a:rPr>
              <a:t>, </a:t>
            </a:r>
            <a:r>
              <a:rPr lang="en-US" sz="2400" b="1">
                <a:solidFill>
                  <a:srgbClr val="FF4F01"/>
                </a:solidFill>
                <a:latin typeface="Now Bold"/>
                <a:ea typeface="Now Bold"/>
                <a:cs typeface="Now Bold"/>
                <a:sym typeface="Now Bold"/>
              </a:rPr>
              <a:t>ANALYTICS</a:t>
            </a:r>
            <a:r>
              <a:rPr lang="en-US" sz="2400" b="1">
                <a:solidFill>
                  <a:srgbClr val="FFFFFF"/>
                </a:solidFill>
                <a:latin typeface="Now Bold"/>
                <a:ea typeface="Now Bold"/>
                <a:cs typeface="Now Bold"/>
                <a:sym typeface="Now Bold"/>
              </a:rPr>
              <a:t>, AND </a:t>
            </a:r>
            <a:r>
              <a:rPr lang="en-US" sz="2400" b="1">
                <a:solidFill>
                  <a:srgbClr val="FF4F01"/>
                </a:solidFill>
                <a:latin typeface="Now Bold"/>
                <a:ea typeface="Now Bold"/>
                <a:cs typeface="Now Bold"/>
                <a:sym typeface="Now Bold"/>
              </a:rPr>
              <a:t>USER EXPERIENCES</a:t>
            </a:r>
            <a:endParaRPr lang="en-US" sz="2400" b="1">
              <a:solidFill>
                <a:srgbClr val="FFFFFF"/>
              </a:solidFill>
              <a:latin typeface="Now Bold"/>
              <a:ea typeface="Now Bold"/>
              <a:cs typeface="Now Bold"/>
              <a:sym typeface="Now Bold"/>
            </a:endParaRPr>
          </a:p>
        </p:txBody>
      </p:sp>
      <p:grpSp>
        <p:nvGrpSpPr>
          <p:cNvPr id="9" name="Group 9"/>
          <p:cNvGrpSpPr/>
          <p:nvPr/>
        </p:nvGrpSpPr>
        <p:grpSpPr>
          <a:xfrm>
            <a:off x="11330286" y="7677804"/>
            <a:ext cx="5618304" cy="561830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pic>
        <p:nvPicPr>
          <p:cNvPr id="13" name="Picture 12" descr="A black background with orange letters&#10;&#10;AI-generated content may be incorrect.">
            <a:extLst>
              <a:ext uri="{FF2B5EF4-FFF2-40B4-BE49-F238E27FC236}">
                <a16:creationId xmlns:a16="http://schemas.microsoft.com/office/drawing/2014/main" id="{6C700E08-C1BD-F52D-526D-202E9A8FF1DA}"/>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3352800" y="5121215"/>
            <a:ext cx="5257800" cy="14596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a:off x="-3200400" y="7258252"/>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E8747A95-01F3-40AE-AB9D-C5F41BF05F93}"/>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0981EAA3-7F49-552A-11FE-DD06A06723D9}"/>
              </a:ext>
            </a:extLst>
          </p:cNvPr>
          <p:cNvSpPr/>
          <p:nvPr/>
        </p:nvSpPr>
        <p:spPr>
          <a:xfrm>
            <a:off x="15120234"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sp>
        <p:nvSpPr>
          <p:cNvPr id="65" name="Google Shape;706;p25">
            <a:extLst>
              <a:ext uri="{FF2B5EF4-FFF2-40B4-BE49-F238E27FC236}">
                <a16:creationId xmlns:a16="http://schemas.microsoft.com/office/drawing/2014/main" id="{6DB08D96-137D-B629-3273-4E99BA7345B2}"/>
              </a:ext>
            </a:extLst>
          </p:cNvPr>
          <p:cNvSpPr/>
          <p:nvPr/>
        </p:nvSpPr>
        <p:spPr>
          <a:xfrm rot="21408085">
            <a:off x="12492355"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717;p25">
            <a:extLst>
              <a:ext uri="{FF2B5EF4-FFF2-40B4-BE49-F238E27FC236}">
                <a16:creationId xmlns:a16="http://schemas.microsoft.com/office/drawing/2014/main" id="{DA6C85E2-24D5-BA77-9837-C0089B26E015}"/>
              </a:ext>
            </a:extLst>
          </p:cNvPr>
          <p:cNvCxnSpPr>
            <a:cxnSpLocks/>
            <a:stCxn id="68" idx="1"/>
          </p:cNvCxnSpPr>
          <p:nvPr/>
        </p:nvCxnSpPr>
        <p:spPr>
          <a:xfrm flipH="1">
            <a:off x="27552171" y="6573178"/>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F7CE225D-DC66-9750-93EB-19BC4490D5A6}"/>
              </a:ext>
            </a:extLst>
          </p:cNvPr>
          <p:cNvSpPr txBox="1"/>
          <p:nvPr/>
        </p:nvSpPr>
        <p:spPr>
          <a:xfrm>
            <a:off x="30494981" y="5429285"/>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C24B0B3D-76E5-F114-3CA3-234924F1B6C2}"/>
              </a:ext>
            </a:extLst>
          </p:cNvPr>
          <p:cNvGrpSpPr/>
          <p:nvPr/>
        </p:nvGrpSpPr>
        <p:grpSpPr>
          <a:xfrm>
            <a:off x="15240953" y="5617235"/>
            <a:ext cx="1760643" cy="1911896"/>
            <a:chOff x="507625" y="1500293"/>
            <a:chExt cx="330613" cy="359015"/>
          </a:xfrm>
        </p:grpSpPr>
        <p:sp>
          <p:nvSpPr>
            <p:cNvPr id="91" name="Google Shape;722;p25">
              <a:extLst>
                <a:ext uri="{FF2B5EF4-FFF2-40B4-BE49-F238E27FC236}">
                  <a16:creationId xmlns:a16="http://schemas.microsoft.com/office/drawing/2014/main" id="{AD9524E7-2107-002A-C813-F670AF17F14E}"/>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A24D8A32-3970-22D8-695A-FB4FFF79EEF2}"/>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725;p25">
            <a:extLst>
              <a:ext uri="{FF2B5EF4-FFF2-40B4-BE49-F238E27FC236}">
                <a16:creationId xmlns:a16="http://schemas.microsoft.com/office/drawing/2014/main" id="{AB589DBA-AE1E-6E8C-CCED-9766DFB2B4D8}"/>
              </a:ext>
            </a:extLst>
          </p:cNvPr>
          <p:cNvSpPr/>
          <p:nvPr/>
        </p:nvSpPr>
        <p:spPr>
          <a:xfrm>
            <a:off x="11675977" y="14858825"/>
            <a:ext cx="8851869" cy="4151894"/>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F1DD0F81-FA2B-2355-2567-E543F8595439}"/>
              </a:ext>
            </a:extLst>
          </p:cNvPr>
          <p:cNvSpPr/>
          <p:nvPr/>
        </p:nvSpPr>
        <p:spPr>
          <a:xfrm rot="21408085">
            <a:off x="13933006" y="11515683"/>
            <a:ext cx="13480951" cy="6177678"/>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0ACA43C3-2956-3B36-39D4-DEEFAEB65A3C}"/>
              </a:ext>
            </a:extLst>
          </p:cNvPr>
          <p:cNvSpPr txBox="1"/>
          <p:nvPr/>
        </p:nvSpPr>
        <p:spPr>
          <a:xfrm>
            <a:off x="1600200" y="13707209"/>
            <a:ext cx="10036236" cy="22877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71" name="Google Shape;729;p25">
            <a:extLst>
              <a:ext uri="{FF2B5EF4-FFF2-40B4-BE49-F238E27FC236}">
                <a16:creationId xmlns:a16="http://schemas.microsoft.com/office/drawing/2014/main" id="{4F7E1B5F-64CA-9AFC-AE87-B58544A5ED63}"/>
              </a:ext>
            </a:extLst>
          </p:cNvPr>
          <p:cNvGrpSpPr/>
          <p:nvPr/>
        </p:nvGrpSpPr>
        <p:grpSpPr>
          <a:xfrm>
            <a:off x="19484631" y="14466774"/>
            <a:ext cx="2109552" cy="1893775"/>
            <a:chOff x="1865381" y="4277506"/>
            <a:chExt cx="396131" cy="355612"/>
          </a:xfrm>
        </p:grpSpPr>
        <p:sp>
          <p:nvSpPr>
            <p:cNvPr id="82" name="Google Shape;730;p25">
              <a:extLst>
                <a:ext uri="{FF2B5EF4-FFF2-40B4-BE49-F238E27FC236}">
                  <a16:creationId xmlns:a16="http://schemas.microsoft.com/office/drawing/2014/main" id="{7A98ED37-6EE9-A5E9-CEBA-46601CBEC5C6}"/>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3CEB539D-9AD0-431B-4FBA-F2B574C25B9A}"/>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7518F5E0-2189-89A0-A3A5-F447336E452F}"/>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694A9AE9-7490-BA18-65A5-BEDF881E0DF1}"/>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F81933A6-0A72-D4AE-2344-DC031CC5BA89}"/>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FE340A40-422D-3EF4-FCBB-56A4854D54EF}"/>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406C7415-C16D-D9AC-9B09-F8DCBC8C6066}"/>
              </a:ext>
            </a:extLst>
          </p:cNvPr>
          <p:cNvSpPr txBox="1"/>
          <p:nvPr/>
        </p:nvSpPr>
        <p:spPr>
          <a:xfrm>
            <a:off x="17369685"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CC5AAED7-EAF5-14DA-27AE-965D197A720F}"/>
              </a:ext>
            </a:extLst>
          </p:cNvPr>
          <p:cNvSpPr/>
          <p:nvPr/>
        </p:nvSpPr>
        <p:spPr>
          <a:xfrm rot="21408085">
            <a:off x="2084722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DCABC45F-858D-A735-3323-4C12A81F1703}"/>
              </a:ext>
            </a:extLst>
          </p:cNvPr>
          <p:cNvGrpSpPr/>
          <p:nvPr/>
        </p:nvGrpSpPr>
        <p:grpSpPr>
          <a:xfrm>
            <a:off x="24605799" y="5804147"/>
            <a:ext cx="1760643" cy="1908509"/>
            <a:chOff x="3110102" y="1499880"/>
            <a:chExt cx="330613" cy="358379"/>
          </a:xfrm>
        </p:grpSpPr>
        <p:sp>
          <p:nvSpPr>
            <p:cNvPr id="75" name="Google Shape;709;p25">
              <a:extLst>
                <a:ext uri="{FF2B5EF4-FFF2-40B4-BE49-F238E27FC236}">
                  <a16:creationId xmlns:a16="http://schemas.microsoft.com/office/drawing/2014/main" id="{351B4F3F-C7AE-3F67-457E-DAD8C293508E}"/>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7AE317E3-B9C6-7671-CF42-EA071A80D8D7}"/>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76CE30EF-52D2-B002-E63F-7A8E79ACADCD}"/>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0B708463-942B-2C0E-F2D2-2333D8834EF6}"/>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71BA8409-B57F-5D9E-C9E7-69FD14D76504}"/>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C557657F-7642-5A21-64AF-24D64951A10C}"/>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E60696D3-9370-E941-EF7D-C32FBE088101}"/>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 name="Picture 92" descr="A table with numbers and letters">
            <a:extLst>
              <a:ext uri="{FF2B5EF4-FFF2-40B4-BE49-F238E27FC236}">
                <a16:creationId xmlns:a16="http://schemas.microsoft.com/office/drawing/2014/main" id="{C35E3C97-C337-CF7D-505C-A2953E6F01C2}"/>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624443" y="1432702"/>
            <a:ext cx="17331464" cy="6232142"/>
          </a:xfrm>
          <a:prstGeom prst="rect">
            <a:avLst/>
          </a:prstGeom>
        </p:spPr>
      </p:pic>
      <p:grpSp>
        <p:nvGrpSpPr>
          <p:cNvPr id="35" name="Group 34">
            <a:extLst>
              <a:ext uri="{FF2B5EF4-FFF2-40B4-BE49-F238E27FC236}">
                <a16:creationId xmlns:a16="http://schemas.microsoft.com/office/drawing/2014/main" id="{08DF03C4-184D-5C16-345C-99A3A5C0FE46}"/>
              </a:ext>
            </a:extLst>
          </p:cNvPr>
          <p:cNvGrpSpPr/>
          <p:nvPr/>
        </p:nvGrpSpPr>
        <p:grpSpPr>
          <a:xfrm>
            <a:off x="2084720" y="8205275"/>
            <a:ext cx="6019800" cy="1563974"/>
            <a:chOff x="1676400" y="6109116"/>
            <a:chExt cx="6019800" cy="1563974"/>
          </a:xfrm>
        </p:grpSpPr>
        <p:grpSp>
          <p:nvGrpSpPr>
            <p:cNvPr id="34" name="Group 33">
              <a:extLst>
                <a:ext uri="{FF2B5EF4-FFF2-40B4-BE49-F238E27FC236}">
                  <a16:creationId xmlns:a16="http://schemas.microsoft.com/office/drawing/2014/main" id="{63C35CCF-F15B-5A25-DB8C-F9A94980461B}"/>
                </a:ext>
              </a:extLst>
            </p:cNvPr>
            <p:cNvGrpSpPr/>
            <p:nvPr/>
          </p:nvGrpSpPr>
          <p:grpSpPr>
            <a:xfrm>
              <a:off x="1676400" y="6109116"/>
              <a:ext cx="6019800" cy="1563974"/>
              <a:chOff x="1676400" y="6109116"/>
              <a:chExt cx="6019800" cy="1563974"/>
            </a:xfrm>
          </p:grpSpPr>
          <p:pic>
            <p:nvPicPr>
              <p:cNvPr id="2" name="Picture 1" descr="A close-up of a sign&#10;&#10;AI-generated content may be incorrect.">
                <a:extLst>
                  <a:ext uri="{FF2B5EF4-FFF2-40B4-BE49-F238E27FC236}">
                    <a16:creationId xmlns:a16="http://schemas.microsoft.com/office/drawing/2014/main" id="{2A4B3B44-E3A8-FF2B-194A-CC924A6B9F63}"/>
                  </a:ext>
                </a:extLst>
              </p:cNvPr>
              <p:cNvPicPr>
                <a:picLocks noChangeAspect="1"/>
              </p:cNvPicPr>
              <p:nvPr/>
            </p:nvPicPr>
            <p:blipFill>
              <a:blip r:embed="rId6"/>
              <a:stretch>
                <a:fillRect/>
              </a:stretch>
            </p:blipFill>
            <p:spPr>
              <a:xfrm>
                <a:off x="1676400" y="6109116"/>
                <a:ext cx="2190750" cy="533400"/>
              </a:xfrm>
              <a:prstGeom prst="rect">
                <a:avLst/>
              </a:prstGeom>
            </p:spPr>
          </p:pic>
          <p:pic>
            <p:nvPicPr>
              <p:cNvPr id="3" name="Picture 2" descr="A pink and white rectangle frame&#10;&#10;AI-generated content may be incorrect.">
                <a:extLst>
                  <a:ext uri="{FF2B5EF4-FFF2-40B4-BE49-F238E27FC236}">
                    <a16:creationId xmlns:a16="http://schemas.microsoft.com/office/drawing/2014/main" id="{A69D57DC-0E4A-6D5F-71F2-12A0A034E98A}"/>
                  </a:ext>
                </a:extLst>
              </p:cNvPr>
              <p:cNvPicPr>
                <a:picLocks noChangeAspect="1"/>
              </p:cNvPicPr>
              <p:nvPr/>
            </p:nvPicPr>
            <p:blipFill>
              <a:blip r:embed="rId7"/>
              <a:stretch>
                <a:fillRect/>
              </a:stretch>
            </p:blipFill>
            <p:spPr>
              <a:xfrm>
                <a:off x="1676400" y="7139690"/>
                <a:ext cx="2190750" cy="533400"/>
              </a:xfrm>
              <a:prstGeom prst="rect">
                <a:avLst/>
              </a:prstGeom>
            </p:spPr>
          </p:pic>
          <p:pic>
            <p:nvPicPr>
              <p:cNvPr id="7" name="Picture 6" descr="A pink and white rectangle with a white background&#10;&#10;AI-generated content may be incorrect.">
                <a:extLst>
                  <a:ext uri="{FF2B5EF4-FFF2-40B4-BE49-F238E27FC236}">
                    <a16:creationId xmlns:a16="http://schemas.microsoft.com/office/drawing/2014/main" id="{C70FF740-BC08-BE05-9953-0A0E22603041}"/>
                  </a:ext>
                </a:extLst>
              </p:cNvPr>
              <p:cNvPicPr>
                <a:picLocks noChangeAspect="1"/>
              </p:cNvPicPr>
              <p:nvPr/>
            </p:nvPicPr>
            <p:blipFill>
              <a:blip r:embed="rId8"/>
              <a:stretch>
                <a:fillRect/>
              </a:stretch>
            </p:blipFill>
            <p:spPr>
              <a:xfrm>
                <a:off x="5505450" y="7139690"/>
                <a:ext cx="2190750" cy="533400"/>
              </a:xfrm>
              <a:prstGeom prst="rect">
                <a:avLst/>
              </a:prstGeom>
            </p:spPr>
          </p:pic>
          <p:pic>
            <p:nvPicPr>
              <p:cNvPr id="8" name="Picture 7" descr="A close up of a sign&#10;&#10;AI-generated content may be incorrect.">
                <a:extLst>
                  <a:ext uri="{FF2B5EF4-FFF2-40B4-BE49-F238E27FC236}">
                    <a16:creationId xmlns:a16="http://schemas.microsoft.com/office/drawing/2014/main" id="{8700BEB1-221D-13C3-6C46-0493B74E1705}"/>
                  </a:ext>
                </a:extLst>
              </p:cNvPr>
              <p:cNvPicPr>
                <a:picLocks noChangeAspect="1"/>
              </p:cNvPicPr>
              <p:nvPr/>
            </p:nvPicPr>
            <p:blipFill>
              <a:blip r:embed="rId9"/>
              <a:stretch>
                <a:fillRect/>
              </a:stretch>
            </p:blipFill>
            <p:spPr>
              <a:xfrm>
                <a:off x="5505450" y="6109116"/>
                <a:ext cx="2190750" cy="533400"/>
              </a:xfrm>
              <a:prstGeom prst="rect">
                <a:avLst/>
              </a:prstGeom>
            </p:spPr>
          </p:pic>
        </p:grpSp>
        <p:cxnSp>
          <p:nvCxnSpPr>
            <p:cNvPr id="27" name="Straight Arrow Connector 26">
              <a:extLst>
                <a:ext uri="{FF2B5EF4-FFF2-40B4-BE49-F238E27FC236}">
                  <a16:creationId xmlns:a16="http://schemas.microsoft.com/office/drawing/2014/main" id="{E96C9882-BD05-8F7E-A10E-DFE3C16ED099}"/>
                </a:ext>
              </a:extLst>
            </p:cNvPr>
            <p:cNvCxnSpPr>
              <a:cxnSpLocks/>
              <a:stCxn id="2" idx="3"/>
              <a:endCxn id="8" idx="1"/>
            </p:cNvCxnSpPr>
            <p:nvPr/>
          </p:nvCxnSpPr>
          <p:spPr>
            <a:xfrm>
              <a:off x="3867150" y="6375816"/>
              <a:ext cx="1638300"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E772450-B735-09FA-66B7-29A85EBBECF6}"/>
                </a:ext>
              </a:extLst>
            </p:cNvPr>
            <p:cNvCxnSpPr/>
            <p:nvPr/>
          </p:nvCxnSpPr>
          <p:spPr>
            <a:xfrm>
              <a:off x="3891254" y="7406390"/>
              <a:ext cx="1638300"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E798E7E-F339-8116-EEC2-786FC783E143}"/>
              </a:ext>
            </a:extLst>
          </p:cNvPr>
          <p:cNvGrpSpPr/>
          <p:nvPr/>
        </p:nvGrpSpPr>
        <p:grpSpPr>
          <a:xfrm>
            <a:off x="9677400" y="8208989"/>
            <a:ext cx="6019800" cy="1582711"/>
            <a:chOff x="1676400" y="8132789"/>
            <a:chExt cx="6019800" cy="1582711"/>
          </a:xfrm>
        </p:grpSpPr>
        <p:pic>
          <p:nvPicPr>
            <p:cNvPr id="4" name="Picture 3" descr="A pink and white rectangle frame&#10;&#10;AI-generated content may be incorrect.">
              <a:extLst>
                <a:ext uri="{FF2B5EF4-FFF2-40B4-BE49-F238E27FC236}">
                  <a16:creationId xmlns:a16="http://schemas.microsoft.com/office/drawing/2014/main" id="{1B82D9C7-8141-A3B5-39D6-2B59EBDBEFDB}"/>
                </a:ext>
              </a:extLst>
            </p:cNvPr>
            <p:cNvPicPr>
              <a:picLocks noChangeAspect="1"/>
            </p:cNvPicPr>
            <p:nvPr/>
          </p:nvPicPr>
          <p:blipFill>
            <a:blip r:embed="rId10"/>
            <a:stretch>
              <a:fillRect/>
            </a:stretch>
          </p:blipFill>
          <p:spPr>
            <a:xfrm>
              <a:off x="1676400" y="8132789"/>
              <a:ext cx="2190750" cy="533400"/>
            </a:xfrm>
            <a:prstGeom prst="rect">
              <a:avLst/>
            </a:prstGeom>
          </p:spPr>
        </p:pic>
        <p:pic>
          <p:nvPicPr>
            <p:cNvPr id="5" name="Picture 4" descr="A pink and white rectangle with a white background&#10;&#10;AI-generated content may be incorrect.">
              <a:extLst>
                <a:ext uri="{FF2B5EF4-FFF2-40B4-BE49-F238E27FC236}">
                  <a16:creationId xmlns:a16="http://schemas.microsoft.com/office/drawing/2014/main" id="{C1F3BAF4-F71E-E6A7-C7C6-AA50460AEBA8}"/>
                </a:ext>
              </a:extLst>
            </p:cNvPr>
            <p:cNvPicPr>
              <a:picLocks noChangeAspect="1"/>
            </p:cNvPicPr>
            <p:nvPr/>
          </p:nvPicPr>
          <p:blipFill>
            <a:blip r:embed="rId11"/>
            <a:stretch>
              <a:fillRect/>
            </a:stretch>
          </p:blipFill>
          <p:spPr>
            <a:xfrm>
              <a:off x="1676400" y="9182100"/>
              <a:ext cx="2190750" cy="533400"/>
            </a:xfrm>
            <a:prstGeom prst="rect">
              <a:avLst/>
            </a:prstGeom>
          </p:spPr>
        </p:pic>
        <p:pic>
          <p:nvPicPr>
            <p:cNvPr id="6" name="Picture 5" descr="A pink and white rectangle frame&#10;&#10;AI-generated content may be incorrect.">
              <a:extLst>
                <a:ext uri="{FF2B5EF4-FFF2-40B4-BE49-F238E27FC236}">
                  <a16:creationId xmlns:a16="http://schemas.microsoft.com/office/drawing/2014/main" id="{CFAD3A02-2750-71E9-74A0-A11F99697057}"/>
                </a:ext>
              </a:extLst>
            </p:cNvPr>
            <p:cNvPicPr>
              <a:picLocks noChangeAspect="1"/>
            </p:cNvPicPr>
            <p:nvPr/>
          </p:nvPicPr>
          <p:blipFill>
            <a:blip r:embed="rId12"/>
            <a:stretch>
              <a:fillRect/>
            </a:stretch>
          </p:blipFill>
          <p:spPr>
            <a:xfrm>
              <a:off x="5505450" y="8170576"/>
              <a:ext cx="2190750" cy="495300"/>
            </a:xfrm>
            <a:prstGeom prst="rect">
              <a:avLst/>
            </a:prstGeom>
          </p:spPr>
        </p:pic>
        <p:pic>
          <p:nvPicPr>
            <p:cNvPr id="9" name="Picture 8" descr="A pink and white rectangle frame&#10;&#10;AI-generated content may be incorrect.">
              <a:extLst>
                <a:ext uri="{FF2B5EF4-FFF2-40B4-BE49-F238E27FC236}">
                  <a16:creationId xmlns:a16="http://schemas.microsoft.com/office/drawing/2014/main" id="{89F3AA2F-DEBE-2D7B-9F6E-899D09956195}"/>
                </a:ext>
              </a:extLst>
            </p:cNvPr>
            <p:cNvPicPr>
              <a:picLocks noChangeAspect="1"/>
            </p:cNvPicPr>
            <p:nvPr/>
          </p:nvPicPr>
          <p:blipFill>
            <a:blip r:embed="rId13"/>
            <a:stretch>
              <a:fillRect/>
            </a:stretch>
          </p:blipFill>
          <p:spPr>
            <a:xfrm>
              <a:off x="5505450" y="9182100"/>
              <a:ext cx="2190750" cy="533400"/>
            </a:xfrm>
            <a:prstGeom prst="rect">
              <a:avLst/>
            </a:prstGeom>
          </p:spPr>
        </p:pic>
        <p:cxnSp>
          <p:nvCxnSpPr>
            <p:cNvPr id="30" name="Straight Arrow Connector 29">
              <a:extLst>
                <a:ext uri="{FF2B5EF4-FFF2-40B4-BE49-F238E27FC236}">
                  <a16:creationId xmlns:a16="http://schemas.microsoft.com/office/drawing/2014/main" id="{AD23FB3E-2031-C51C-747F-1703156DB53E}"/>
                </a:ext>
              </a:extLst>
            </p:cNvPr>
            <p:cNvCxnSpPr/>
            <p:nvPr/>
          </p:nvCxnSpPr>
          <p:spPr>
            <a:xfrm>
              <a:off x="3867150" y="8418226"/>
              <a:ext cx="1638300"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AAA039-B393-764B-16CF-217C38258B4E}"/>
                </a:ext>
              </a:extLst>
            </p:cNvPr>
            <p:cNvCxnSpPr/>
            <p:nvPr/>
          </p:nvCxnSpPr>
          <p:spPr>
            <a:xfrm>
              <a:off x="3891254" y="9448800"/>
              <a:ext cx="1638300"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20">
            <a:extLst>
              <a:ext uri="{FF2B5EF4-FFF2-40B4-BE49-F238E27FC236}">
                <a16:creationId xmlns:a16="http://schemas.microsoft.com/office/drawing/2014/main" id="{6538B385-AB71-F5C5-F5C3-620C1F70D9FE}"/>
              </a:ext>
            </a:extLst>
          </p:cNvPr>
          <p:cNvSpPr txBox="1"/>
          <p:nvPr/>
        </p:nvSpPr>
        <p:spPr>
          <a:xfrm>
            <a:off x="5040018" y="184364"/>
            <a:ext cx="6129003" cy="1077218"/>
          </a:xfrm>
          <a:prstGeom prst="rect">
            <a:avLst/>
          </a:prstGeom>
        </p:spPr>
        <p:txBody>
          <a:bodyPr wrap="square" lIns="0" tIns="0" rIns="0" bIns="0" rtlCol="0" anchor="t">
            <a:spAutoFit/>
          </a:bodyPr>
          <a:lstStyle/>
          <a:p>
            <a:pPr>
              <a:lnSpc>
                <a:spcPts val="9625"/>
              </a:lnSpc>
              <a:spcBef>
                <a:spcPct val="0"/>
              </a:spcBef>
            </a:pPr>
            <a:r>
              <a:rPr lang="en-US" sz="4000" b="1">
                <a:solidFill>
                  <a:srgbClr val="25235B"/>
                </a:solidFill>
                <a:latin typeface="Now Bold"/>
                <a:ea typeface="Now Bold"/>
                <a:cs typeface="Now Bold"/>
                <a:sym typeface="Now Bold"/>
              </a:rPr>
              <a:t>CLEANED DATA SAMPLE</a:t>
            </a:r>
            <a:endParaRPr lang="en-US" sz="4000" b="1">
              <a:solidFill>
                <a:srgbClr val="FF4F01"/>
              </a:solidFill>
              <a:latin typeface="Now Bold"/>
              <a:ea typeface="Now Bold"/>
              <a:cs typeface="Now Bold"/>
              <a:sym typeface="Now Bold"/>
            </a:endParaRPr>
          </a:p>
        </p:txBody>
      </p:sp>
    </p:spTree>
    <p:extLst>
      <p:ext uri="{BB962C8B-B14F-4D97-AF65-F5344CB8AC3E}">
        <p14:creationId xmlns:p14="http://schemas.microsoft.com/office/powerpoint/2010/main" val="356235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DACFE-36C6-D8AA-0938-8A59D289F98F}"/>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13396453-D09E-BA9C-005B-ACE9AA4B5B3F}"/>
              </a:ext>
            </a:extLst>
          </p:cNvPr>
          <p:cNvSpPr/>
          <p:nvPr/>
        </p:nvSpPr>
        <p:spPr>
          <a:xfrm>
            <a:off x="14525048" y="-1967611"/>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319D447C-B606-DA93-A559-0AA4331658A3}"/>
              </a:ext>
            </a:extLst>
          </p:cNvPr>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F5310B83-6C53-EC08-D913-F120A274B119}"/>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A8EBBF0C-A1DC-35E1-E54A-AF6FDCA82AA1}"/>
              </a:ext>
            </a:extLst>
          </p:cNvPr>
          <p:cNvSpPr/>
          <p:nvPr/>
        </p:nvSpPr>
        <p:spPr>
          <a:xfrm>
            <a:off x="-7282566"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730E7A80-3483-4677-6756-B2D491ABD2B7}"/>
              </a:ext>
            </a:extLst>
          </p:cNvPr>
          <p:cNvCxnSpPr>
            <a:stCxn id="66" idx="3"/>
          </p:cNvCxnSpPr>
          <p:nvPr/>
        </p:nvCxnSpPr>
        <p:spPr>
          <a:xfrm>
            <a:off x="-8075972"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7472CC18-076C-54C2-E34C-0B4B8D9DFAAD}"/>
              </a:ext>
            </a:extLst>
          </p:cNvPr>
          <p:cNvSpPr/>
          <p:nvPr/>
        </p:nvSpPr>
        <p:spPr>
          <a:xfrm rot="21408085">
            <a:off x="-9910445"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563DFAFB-69D3-CAAA-0379-4BF92F83AC8E}"/>
              </a:ext>
            </a:extLst>
          </p:cNvPr>
          <p:cNvSpPr txBox="1"/>
          <p:nvPr/>
        </p:nvSpPr>
        <p:spPr>
          <a:xfrm>
            <a:off x="-18112209"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Cleaning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67" name="Google Shape;717;p25">
            <a:extLst>
              <a:ext uri="{FF2B5EF4-FFF2-40B4-BE49-F238E27FC236}">
                <a16:creationId xmlns:a16="http://schemas.microsoft.com/office/drawing/2014/main" id="{7B7A9416-9B64-F3A0-38F1-1851B2B08BC1}"/>
              </a:ext>
            </a:extLst>
          </p:cNvPr>
          <p:cNvCxnSpPr>
            <a:cxnSpLocks/>
            <a:stCxn id="68" idx="1"/>
          </p:cNvCxnSpPr>
          <p:nvPr/>
        </p:nvCxnSpPr>
        <p:spPr>
          <a:xfrm flipH="1">
            <a:off x="-753799" y="2300407"/>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87A69BBA-4E22-A098-019F-D95799190E5B}"/>
              </a:ext>
            </a:extLst>
          </p:cNvPr>
          <p:cNvSpPr txBox="1"/>
          <p:nvPr/>
        </p:nvSpPr>
        <p:spPr>
          <a:xfrm>
            <a:off x="2189011" y="1156516"/>
            <a:ext cx="12311974" cy="2287787"/>
          </a:xfrm>
          <a:prstGeom prst="rect">
            <a:avLst/>
          </a:prstGeom>
          <a:noFill/>
          <a:ln>
            <a:noFill/>
          </a:ln>
        </p:spPr>
        <p:txBody>
          <a:bodyPr spcFirstLastPara="1" wrap="square" lIns="91425" tIns="91425" rIns="91425" bIns="91425" anchor="ctr" anchorCtr="0">
            <a:noAutofit/>
          </a:bodyPr>
          <a:lstStyle/>
          <a:p>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Similarity Calculation</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nvGrpSpPr>
          <p:cNvPr id="69" name="Google Shape;721;p25">
            <a:extLst>
              <a:ext uri="{FF2B5EF4-FFF2-40B4-BE49-F238E27FC236}">
                <a16:creationId xmlns:a16="http://schemas.microsoft.com/office/drawing/2014/main" id="{FD20A357-3790-7DEF-0423-6D8ADAC54A4F}"/>
              </a:ext>
            </a:extLst>
          </p:cNvPr>
          <p:cNvGrpSpPr/>
          <p:nvPr/>
        </p:nvGrpSpPr>
        <p:grpSpPr>
          <a:xfrm>
            <a:off x="-7161847" y="5617235"/>
            <a:ext cx="1760643" cy="1911896"/>
            <a:chOff x="507625" y="1500293"/>
            <a:chExt cx="330613" cy="359015"/>
          </a:xfrm>
        </p:grpSpPr>
        <p:sp>
          <p:nvSpPr>
            <p:cNvPr id="91" name="Google Shape;722;p25">
              <a:extLst>
                <a:ext uri="{FF2B5EF4-FFF2-40B4-BE49-F238E27FC236}">
                  <a16:creationId xmlns:a16="http://schemas.microsoft.com/office/drawing/2014/main" id="{A59C42D8-BDB0-C05F-80CE-C43D00A08A6D}"/>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42696459-3936-1304-09F4-659B699F7803}"/>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24;p25">
            <a:extLst>
              <a:ext uri="{FF2B5EF4-FFF2-40B4-BE49-F238E27FC236}">
                <a16:creationId xmlns:a16="http://schemas.microsoft.com/office/drawing/2014/main" id="{2309EA88-4652-3FB4-67C1-918F43535DEE}"/>
              </a:ext>
            </a:extLst>
          </p:cNvPr>
          <p:cNvGrpSpPr/>
          <p:nvPr/>
        </p:nvGrpSpPr>
        <p:grpSpPr>
          <a:xfrm>
            <a:off x="-20802600" y="11515683"/>
            <a:ext cx="25813757" cy="7495036"/>
            <a:chOff x="1015600" y="3083976"/>
            <a:chExt cx="4847296" cy="1407415"/>
          </a:xfrm>
        </p:grpSpPr>
        <p:sp>
          <p:nvSpPr>
            <p:cNvPr id="88" name="Google Shape;725;p25">
              <a:extLst>
                <a:ext uri="{FF2B5EF4-FFF2-40B4-BE49-F238E27FC236}">
                  <a16:creationId xmlns:a16="http://schemas.microsoft.com/office/drawing/2014/main" id="{3D2A2AD1-4206-EA4A-0A76-E8230DDF563A}"/>
                </a:ext>
              </a:extLst>
            </p:cNvPr>
            <p:cNvSpPr/>
            <p:nvPr/>
          </p:nvSpPr>
          <p:spPr>
            <a:xfrm>
              <a:off x="2907625" y="3711750"/>
              <a:ext cx="1662200" cy="779641"/>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29C13573-E5BD-791E-58C5-A3C9A5C4D087}"/>
                </a:ext>
              </a:extLst>
            </p:cNvPr>
            <p:cNvSpPr/>
            <p:nvPr/>
          </p:nvSpPr>
          <p:spPr>
            <a:xfrm rot="-191915">
              <a:off x="3331449" y="3083976"/>
              <a:ext cx="2531447" cy="1160042"/>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09355442-86BF-A194-A131-6807C0638216}"/>
                </a:ext>
              </a:extLst>
            </p:cNvPr>
            <p:cNvSpPr txBox="1"/>
            <p:nvPr/>
          </p:nvSpPr>
          <p:spPr>
            <a:xfrm>
              <a:off x="1015600" y="349550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1" name="Google Shape;729;p25">
            <a:extLst>
              <a:ext uri="{FF2B5EF4-FFF2-40B4-BE49-F238E27FC236}">
                <a16:creationId xmlns:a16="http://schemas.microsoft.com/office/drawing/2014/main" id="{F38A83EA-F86B-7019-D78E-43FF189CC1DA}"/>
              </a:ext>
            </a:extLst>
          </p:cNvPr>
          <p:cNvGrpSpPr/>
          <p:nvPr/>
        </p:nvGrpSpPr>
        <p:grpSpPr>
          <a:xfrm>
            <a:off x="-2918169" y="14466774"/>
            <a:ext cx="2109552" cy="1893775"/>
            <a:chOff x="1865381" y="4277506"/>
            <a:chExt cx="396131" cy="355612"/>
          </a:xfrm>
        </p:grpSpPr>
        <p:sp>
          <p:nvSpPr>
            <p:cNvPr id="82" name="Google Shape;730;p25">
              <a:extLst>
                <a:ext uri="{FF2B5EF4-FFF2-40B4-BE49-F238E27FC236}">
                  <a16:creationId xmlns:a16="http://schemas.microsoft.com/office/drawing/2014/main" id="{A820E175-8F63-3360-E3D3-6DD86D437324}"/>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BED96F76-ED73-5603-6FDE-DBC20DE3C3F7}"/>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3A40EBC5-17EA-6FA1-B860-4795948A0E9F}"/>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FF820A17-FF69-D92B-44FC-166E7C0046AC}"/>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1FCC06EE-E5C2-E0DF-5A00-26B1F4E56D4E}"/>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0BC53272-CD9B-D15E-17A7-70738568A5F3}"/>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9D839884-6C10-6BF7-4A43-47FEE253A77C}"/>
              </a:ext>
            </a:extLst>
          </p:cNvPr>
          <p:cNvSpPr txBox="1"/>
          <p:nvPr/>
        </p:nvSpPr>
        <p:spPr>
          <a:xfrm>
            <a:off x="-5033115"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D2B0708F-B1C5-7018-A465-761B7996B912}"/>
              </a:ext>
            </a:extLst>
          </p:cNvPr>
          <p:cNvSpPr/>
          <p:nvPr/>
        </p:nvSpPr>
        <p:spPr>
          <a:xfrm rot="21408085">
            <a:off x="-1555577"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F8CFC60D-ABDA-69DD-D648-78D133DCC9FC}"/>
              </a:ext>
            </a:extLst>
          </p:cNvPr>
          <p:cNvGrpSpPr/>
          <p:nvPr/>
        </p:nvGrpSpPr>
        <p:grpSpPr>
          <a:xfrm>
            <a:off x="2202999" y="5804147"/>
            <a:ext cx="1760643" cy="1908509"/>
            <a:chOff x="3110102" y="1499880"/>
            <a:chExt cx="330613" cy="358379"/>
          </a:xfrm>
        </p:grpSpPr>
        <p:sp>
          <p:nvSpPr>
            <p:cNvPr id="75" name="Google Shape;709;p25">
              <a:extLst>
                <a:ext uri="{FF2B5EF4-FFF2-40B4-BE49-F238E27FC236}">
                  <a16:creationId xmlns:a16="http://schemas.microsoft.com/office/drawing/2014/main" id="{2CC20F72-9FC4-EAE5-BC24-FE722CA182E7}"/>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37A7E8DF-950D-E734-28C5-5409FB6DAE7B}"/>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B8D64A3B-F67B-1A33-2925-F566D95BDBF1}"/>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9B5BFEAF-B77C-17C2-1CCD-00D4C7366D8C}"/>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E1091063-B06B-17F9-733C-E1938B407210}"/>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F016C6B0-3B2E-D8D2-8134-542247F24226}"/>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9C14C763-875A-6C4E-5539-C0926DA2D76E}"/>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screenshot of a computer&#10;&#10;AI-generated content may be incorrect.">
            <a:extLst>
              <a:ext uri="{FF2B5EF4-FFF2-40B4-BE49-F238E27FC236}">
                <a16:creationId xmlns:a16="http://schemas.microsoft.com/office/drawing/2014/main" id="{2877532D-B16E-4B22-EB48-1F4E55CCA2B0}"/>
              </a:ext>
            </a:extLst>
          </p:cNvPr>
          <p:cNvPicPr>
            <a:picLocks noChangeAspect="1"/>
          </p:cNvPicPr>
          <p:nvPr/>
        </p:nvPicPr>
        <p:blipFill>
          <a:blip r:embed="rId5"/>
          <a:srcRect r="20027"/>
          <a:stretch/>
        </p:blipFill>
        <p:spPr>
          <a:xfrm>
            <a:off x="7743444" y="3099990"/>
            <a:ext cx="5154196" cy="6463110"/>
          </a:xfrm>
          <a:prstGeom prst="rect">
            <a:avLst/>
          </a:prstGeom>
        </p:spPr>
      </p:pic>
      <p:sp>
        <p:nvSpPr>
          <p:cNvPr id="7" name="TextBox 6">
            <a:extLst>
              <a:ext uri="{FF2B5EF4-FFF2-40B4-BE49-F238E27FC236}">
                <a16:creationId xmlns:a16="http://schemas.microsoft.com/office/drawing/2014/main" id="{B2DD30D3-A0EA-DA2F-94CF-F3E93E9E46CA}"/>
              </a:ext>
            </a:extLst>
          </p:cNvPr>
          <p:cNvSpPr txBox="1"/>
          <p:nvPr/>
        </p:nvSpPr>
        <p:spPr>
          <a:xfrm>
            <a:off x="6234153" y="9563100"/>
            <a:ext cx="11291847" cy="369332"/>
          </a:xfrm>
          <a:prstGeom prst="rect">
            <a:avLst/>
          </a:prstGeom>
          <a:noFill/>
        </p:spPr>
        <p:txBody>
          <a:bodyPr wrap="square" rtlCol="0">
            <a:spAutoFit/>
          </a:bodyPr>
          <a:lstStyle/>
          <a:p>
            <a:r>
              <a:rPr lang="en-IN">
                <a:latin typeface="Arial" panose="020B0604020202020204" pitchFamily="34" charset="0"/>
                <a:cs typeface="Arial" panose="020B0604020202020204" pitchFamily="34" charset="0"/>
              </a:rPr>
              <a:t>Overview of brand pairs and their similarity scores highlighting the effectiveness of weighted metrics.</a:t>
            </a:r>
            <a:endParaRPr lang="en-US">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36BEEE6-76FB-D74D-0B21-EB89E90B38BB}"/>
              </a:ext>
            </a:extLst>
          </p:cNvPr>
          <p:cNvSpPr txBox="1"/>
          <p:nvPr/>
        </p:nvSpPr>
        <p:spPr>
          <a:xfrm>
            <a:off x="13060208" y="5282362"/>
            <a:ext cx="4811124"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742950" lvl="1" indent="-285750">
              <a:buFont typeface="Arial" panose="020B0604020202020204" pitchFamily="34" charset="0"/>
              <a:buChar char="•"/>
            </a:pPr>
            <a:r>
              <a:rPr lang="en-IN" sz="2400">
                <a:latin typeface="Arial" panose="020B0604020202020204" pitchFamily="34" charset="0"/>
                <a:cs typeface="Arial" panose="020B0604020202020204" pitchFamily="34" charset="0"/>
              </a:rPr>
              <a:t>Introduction to fuzzy and Jaccard similarity metrics.</a:t>
            </a:r>
          </a:p>
          <a:p>
            <a:pPr marL="742950" lvl="1" indent="-285750">
              <a:buFont typeface="Arial" panose="020B0604020202020204" pitchFamily="34" charset="0"/>
              <a:buChar char="•"/>
            </a:pPr>
            <a:r>
              <a:rPr lang="en-IN" sz="2400">
                <a:latin typeface="Arial" panose="020B0604020202020204" pitchFamily="34" charset="0"/>
                <a:cs typeface="Arial" panose="020B0604020202020204" pitchFamily="34" charset="0"/>
              </a:rPr>
              <a:t>Emphasis on identifying small typographical and formatting differences.</a:t>
            </a:r>
          </a:p>
        </p:txBody>
      </p:sp>
      <p:sp>
        <p:nvSpPr>
          <p:cNvPr id="12" name="TextBox 11">
            <a:extLst>
              <a:ext uri="{FF2B5EF4-FFF2-40B4-BE49-F238E27FC236}">
                <a16:creationId xmlns:a16="http://schemas.microsoft.com/office/drawing/2014/main" id="{D032886F-125F-619E-AB90-0E4AA8A1736D}"/>
              </a:ext>
            </a:extLst>
          </p:cNvPr>
          <p:cNvSpPr txBox="1"/>
          <p:nvPr/>
        </p:nvSpPr>
        <p:spPr>
          <a:xfrm>
            <a:off x="13060208" y="3970361"/>
            <a:ext cx="3605520" cy="1077218"/>
          </a:xfrm>
          <a:prstGeom prst="rect">
            <a:avLst/>
          </a:prstGeom>
          <a:noFill/>
        </p:spPr>
        <p:txBody>
          <a:bodyPr wrap="square" rtlCol="0">
            <a:spAutoFit/>
          </a:bodyPr>
          <a:lstStyle/>
          <a:p>
            <a:r>
              <a:rPr lang="en-IN" sz="3200" b="1"/>
              <a:t>Overview of Brand </a:t>
            </a:r>
            <a:r>
              <a:rPr lang="en-IN" sz="3200" b="1">
                <a:solidFill>
                  <a:srgbClr val="FF4F01"/>
                </a:solidFill>
              </a:rPr>
              <a:t>Similarity Metrics</a:t>
            </a:r>
          </a:p>
        </p:txBody>
      </p:sp>
      <p:pic>
        <p:nvPicPr>
          <p:cNvPr id="3" name="Picture 2">
            <a:extLst>
              <a:ext uri="{FF2B5EF4-FFF2-40B4-BE49-F238E27FC236}">
                <a16:creationId xmlns:a16="http://schemas.microsoft.com/office/drawing/2014/main" id="{FAF68C6E-7CE2-C6CC-8250-A1CAEF224DB2}"/>
              </a:ext>
            </a:extLst>
          </p:cNvPr>
          <p:cNvPicPr>
            <a:picLocks noChangeAspect="1"/>
          </p:cNvPicPr>
          <p:nvPr/>
        </p:nvPicPr>
        <p:blipFill>
          <a:blip r:embed="rId6">
            <a:extLst>
              <a:ext uri="{28A0092B-C50C-407E-A947-70E740481C1C}">
                <a14:useLocalDpi xmlns:a14="http://schemas.microsoft.com/office/drawing/2010/main" val="0"/>
              </a:ext>
            </a:extLst>
          </a:blip>
          <a:srcRect r="27370"/>
          <a:stretch/>
        </p:blipFill>
        <p:spPr>
          <a:xfrm>
            <a:off x="4298656" y="3153435"/>
            <a:ext cx="3283758" cy="4927600"/>
          </a:xfrm>
          <a:prstGeom prst="rect">
            <a:avLst/>
          </a:prstGeom>
        </p:spPr>
      </p:pic>
    </p:spTree>
    <p:extLst>
      <p:ext uri="{BB962C8B-B14F-4D97-AF65-F5344CB8AC3E}">
        <p14:creationId xmlns:p14="http://schemas.microsoft.com/office/powerpoint/2010/main" val="341326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657C9-7DE6-9D1E-0E98-A51876345F4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AFDE7140-83B5-3F95-D576-1510870831CD}"/>
              </a:ext>
            </a:extLst>
          </p:cNvPr>
          <p:cNvSpPr/>
          <p:nvPr/>
        </p:nvSpPr>
        <p:spPr>
          <a:xfrm>
            <a:off x="14525048" y="-1967611"/>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2627CF7F-966F-6A70-AA8E-289EB1EBD0A1}"/>
              </a:ext>
            </a:extLst>
          </p:cNvPr>
          <p:cNvSpPr/>
          <p:nvPr/>
        </p:nvSpPr>
        <p:spPr>
          <a:xfrm>
            <a:off x="-4720276"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8C8ADD93-1332-91F6-47FE-FEE7739DF17D}"/>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368158D3-3B2B-2F0C-4B4A-21D676606046}"/>
              </a:ext>
            </a:extLst>
          </p:cNvPr>
          <p:cNvSpPr/>
          <p:nvPr/>
        </p:nvSpPr>
        <p:spPr>
          <a:xfrm>
            <a:off x="-8642952"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520C48B8-86DF-9542-385C-B853DDAAD019}"/>
              </a:ext>
            </a:extLst>
          </p:cNvPr>
          <p:cNvCxnSpPr>
            <a:cxnSpLocks/>
          </p:cNvCxnSpPr>
          <p:nvPr/>
        </p:nvCxnSpPr>
        <p:spPr>
          <a:xfrm>
            <a:off x="-9436358"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765A3C21-123F-4664-C77D-ED2ECE40B777}"/>
              </a:ext>
            </a:extLst>
          </p:cNvPr>
          <p:cNvSpPr/>
          <p:nvPr/>
        </p:nvSpPr>
        <p:spPr>
          <a:xfrm rot="21408085">
            <a:off x="-11270831"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73EBD3B8-47FC-E426-5938-BC7D4B968DCE}"/>
              </a:ext>
            </a:extLst>
          </p:cNvPr>
          <p:cNvSpPr txBox="1"/>
          <p:nvPr/>
        </p:nvSpPr>
        <p:spPr>
          <a:xfrm>
            <a:off x="-18112209"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Cleaning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67" name="Google Shape;717;p25">
            <a:extLst>
              <a:ext uri="{FF2B5EF4-FFF2-40B4-BE49-F238E27FC236}">
                <a16:creationId xmlns:a16="http://schemas.microsoft.com/office/drawing/2014/main" id="{0AC1F16E-6CA0-49C4-FE44-725F14693C6F}"/>
              </a:ext>
            </a:extLst>
          </p:cNvPr>
          <p:cNvCxnSpPr>
            <a:cxnSpLocks/>
            <a:stCxn id="68" idx="1"/>
          </p:cNvCxnSpPr>
          <p:nvPr/>
        </p:nvCxnSpPr>
        <p:spPr>
          <a:xfrm flipH="1">
            <a:off x="-2114185" y="2300407"/>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60A36D5F-F1D2-C975-F19D-910DA26E4EA2}"/>
              </a:ext>
            </a:extLst>
          </p:cNvPr>
          <p:cNvSpPr txBox="1"/>
          <p:nvPr/>
        </p:nvSpPr>
        <p:spPr>
          <a:xfrm>
            <a:off x="828625" y="1156516"/>
            <a:ext cx="12311974" cy="2287787"/>
          </a:xfrm>
          <a:prstGeom prst="rect">
            <a:avLst/>
          </a:prstGeom>
          <a:noFill/>
          <a:ln>
            <a:noFill/>
          </a:ln>
        </p:spPr>
        <p:txBody>
          <a:bodyPr spcFirstLastPara="1" wrap="square" lIns="91425" tIns="91425" rIns="91425" bIns="91425" anchor="ctr" anchorCtr="0">
            <a:noAutofit/>
          </a:bodyPr>
          <a:lstStyle/>
          <a:p>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Similarity Calculation</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nvGrpSpPr>
          <p:cNvPr id="69" name="Google Shape;721;p25">
            <a:extLst>
              <a:ext uri="{FF2B5EF4-FFF2-40B4-BE49-F238E27FC236}">
                <a16:creationId xmlns:a16="http://schemas.microsoft.com/office/drawing/2014/main" id="{0F146FC9-BDDC-B3B4-7E70-4AC39A86C9DA}"/>
              </a:ext>
            </a:extLst>
          </p:cNvPr>
          <p:cNvGrpSpPr/>
          <p:nvPr/>
        </p:nvGrpSpPr>
        <p:grpSpPr>
          <a:xfrm>
            <a:off x="-8522233" y="5617235"/>
            <a:ext cx="1760643" cy="1911896"/>
            <a:chOff x="507625" y="1500293"/>
            <a:chExt cx="330613" cy="359015"/>
          </a:xfrm>
        </p:grpSpPr>
        <p:sp>
          <p:nvSpPr>
            <p:cNvPr id="91" name="Google Shape;722;p25">
              <a:extLst>
                <a:ext uri="{FF2B5EF4-FFF2-40B4-BE49-F238E27FC236}">
                  <a16:creationId xmlns:a16="http://schemas.microsoft.com/office/drawing/2014/main" id="{51C52C7B-D067-B58D-651D-18A727A1F94F}"/>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61EA11F3-DB00-4F53-4445-53EA59BDFC89}"/>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24;p25">
            <a:extLst>
              <a:ext uri="{FF2B5EF4-FFF2-40B4-BE49-F238E27FC236}">
                <a16:creationId xmlns:a16="http://schemas.microsoft.com/office/drawing/2014/main" id="{17F04A49-3684-C434-DA68-6EA993B91A00}"/>
              </a:ext>
            </a:extLst>
          </p:cNvPr>
          <p:cNvGrpSpPr/>
          <p:nvPr/>
        </p:nvGrpSpPr>
        <p:grpSpPr>
          <a:xfrm>
            <a:off x="-22250400" y="11515683"/>
            <a:ext cx="25813757" cy="7495036"/>
            <a:chOff x="1015600" y="3083976"/>
            <a:chExt cx="4847296" cy="1407415"/>
          </a:xfrm>
        </p:grpSpPr>
        <p:sp>
          <p:nvSpPr>
            <p:cNvPr id="88" name="Google Shape;725;p25">
              <a:extLst>
                <a:ext uri="{FF2B5EF4-FFF2-40B4-BE49-F238E27FC236}">
                  <a16:creationId xmlns:a16="http://schemas.microsoft.com/office/drawing/2014/main" id="{68072A4E-1F55-F001-D1BF-62F15099A412}"/>
                </a:ext>
              </a:extLst>
            </p:cNvPr>
            <p:cNvSpPr/>
            <p:nvPr/>
          </p:nvSpPr>
          <p:spPr>
            <a:xfrm>
              <a:off x="2907625" y="3711750"/>
              <a:ext cx="1662200" cy="779641"/>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4B9B0C6E-82F2-A6E8-C37A-772218BE0EDB}"/>
                </a:ext>
              </a:extLst>
            </p:cNvPr>
            <p:cNvSpPr/>
            <p:nvPr/>
          </p:nvSpPr>
          <p:spPr>
            <a:xfrm rot="-191915">
              <a:off x="3331449" y="3083976"/>
              <a:ext cx="2531447" cy="1160042"/>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3A107BD4-3FB0-7FD7-4956-598BA7C2799F}"/>
                </a:ext>
              </a:extLst>
            </p:cNvPr>
            <p:cNvSpPr txBox="1"/>
            <p:nvPr/>
          </p:nvSpPr>
          <p:spPr>
            <a:xfrm>
              <a:off x="1015600" y="349550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1" name="Google Shape;729;p25">
            <a:extLst>
              <a:ext uri="{FF2B5EF4-FFF2-40B4-BE49-F238E27FC236}">
                <a16:creationId xmlns:a16="http://schemas.microsoft.com/office/drawing/2014/main" id="{D623A3F3-5298-BAFC-EF6C-AABBF124254B}"/>
              </a:ext>
            </a:extLst>
          </p:cNvPr>
          <p:cNvGrpSpPr/>
          <p:nvPr/>
        </p:nvGrpSpPr>
        <p:grpSpPr>
          <a:xfrm>
            <a:off x="-4278555" y="14466774"/>
            <a:ext cx="2109552" cy="1893775"/>
            <a:chOff x="1865381" y="4277506"/>
            <a:chExt cx="396131" cy="355612"/>
          </a:xfrm>
        </p:grpSpPr>
        <p:sp>
          <p:nvSpPr>
            <p:cNvPr id="82" name="Google Shape;730;p25">
              <a:extLst>
                <a:ext uri="{FF2B5EF4-FFF2-40B4-BE49-F238E27FC236}">
                  <a16:creationId xmlns:a16="http://schemas.microsoft.com/office/drawing/2014/main" id="{CA2CF567-8A58-1FD1-3085-F1ED20701773}"/>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943BA8A6-FC91-EDE0-82B7-70C481736E79}"/>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B24EA666-0373-BB8A-2B3B-016A1320AE18}"/>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EAEB8C43-19ED-5E17-26A9-B8690B9874A9}"/>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D1A51E1C-CF8A-F3FD-A848-7F8C09549E4A}"/>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26BDAF4C-AE7B-AF45-5009-8AB89B6EC839}"/>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07998545-7118-27F4-736B-53A3B2FEE516}"/>
              </a:ext>
            </a:extLst>
          </p:cNvPr>
          <p:cNvSpPr txBox="1"/>
          <p:nvPr/>
        </p:nvSpPr>
        <p:spPr>
          <a:xfrm>
            <a:off x="-6393501"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7C9BB8BC-4C2E-B4E6-E623-6F3E681B87B9}"/>
              </a:ext>
            </a:extLst>
          </p:cNvPr>
          <p:cNvSpPr/>
          <p:nvPr/>
        </p:nvSpPr>
        <p:spPr>
          <a:xfrm rot="21408085">
            <a:off x="-291596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42B17FE3-0C31-0A57-167F-27FAF04A9478}"/>
              </a:ext>
            </a:extLst>
          </p:cNvPr>
          <p:cNvGrpSpPr/>
          <p:nvPr/>
        </p:nvGrpSpPr>
        <p:grpSpPr>
          <a:xfrm>
            <a:off x="842613" y="5804147"/>
            <a:ext cx="1760643" cy="1908509"/>
            <a:chOff x="3110102" y="1499880"/>
            <a:chExt cx="330613" cy="358379"/>
          </a:xfrm>
        </p:grpSpPr>
        <p:sp>
          <p:nvSpPr>
            <p:cNvPr id="75" name="Google Shape;709;p25">
              <a:extLst>
                <a:ext uri="{FF2B5EF4-FFF2-40B4-BE49-F238E27FC236}">
                  <a16:creationId xmlns:a16="http://schemas.microsoft.com/office/drawing/2014/main" id="{AAC33F65-069E-F433-BF3B-74BD51A56B7F}"/>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5EF69C19-66A3-C5CB-DF08-E1AFEF732CC1}"/>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2BE32613-6F74-1B6F-E3FB-9F0A123D9733}"/>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BF2279A7-E2CF-95DA-5614-9C099FD03B49}"/>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1AE63267-F621-8BCE-E5F2-DCDD03DC2237}"/>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5148BE71-1735-5181-10EF-6AE7D9B96ABF}"/>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0AFCBC10-DEF1-4A73-7B33-8BDA44D5B620}"/>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 shot of a computer program&#10;&#10;AI-generated content may be incorrect.">
            <a:extLst>
              <a:ext uri="{FF2B5EF4-FFF2-40B4-BE49-F238E27FC236}">
                <a16:creationId xmlns:a16="http://schemas.microsoft.com/office/drawing/2014/main" id="{8D443949-FA70-0074-F906-06259D6A4B6C}"/>
              </a:ext>
            </a:extLst>
          </p:cNvPr>
          <p:cNvPicPr>
            <a:picLocks noChangeAspect="1"/>
          </p:cNvPicPr>
          <p:nvPr/>
        </p:nvPicPr>
        <p:blipFill>
          <a:blip r:embed="rId5"/>
          <a:stretch>
            <a:fillRect/>
          </a:stretch>
        </p:blipFill>
        <p:spPr>
          <a:xfrm>
            <a:off x="4835901" y="2994503"/>
            <a:ext cx="6839858" cy="7157359"/>
          </a:xfrm>
          <a:prstGeom prst="rect">
            <a:avLst/>
          </a:prstGeom>
        </p:spPr>
      </p:pic>
      <p:sp>
        <p:nvSpPr>
          <p:cNvPr id="3" name="TextBox 2">
            <a:extLst>
              <a:ext uri="{FF2B5EF4-FFF2-40B4-BE49-F238E27FC236}">
                <a16:creationId xmlns:a16="http://schemas.microsoft.com/office/drawing/2014/main" id="{89520D64-4C53-C3E1-A91F-E74286DA14BA}"/>
              </a:ext>
            </a:extLst>
          </p:cNvPr>
          <p:cNvSpPr txBox="1"/>
          <p:nvPr/>
        </p:nvSpPr>
        <p:spPr>
          <a:xfrm>
            <a:off x="11914819" y="4506010"/>
            <a:ext cx="5956513" cy="415498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2400">
                <a:solidFill>
                  <a:srgbClr val="FF4F01"/>
                </a:solidFill>
                <a:latin typeface="Arial" panose="020B0604020202020204" pitchFamily="34" charset="0"/>
                <a:cs typeface="Arial" panose="020B0604020202020204" pitchFamily="34" charset="0"/>
              </a:rPr>
              <a:t>Tokenization process</a:t>
            </a:r>
            <a:r>
              <a:rPr lang="en-IN" sz="2400">
                <a:latin typeface="Arial" panose="020B0604020202020204" pitchFamily="34" charset="0"/>
                <a:cs typeface="Arial" panose="020B0604020202020204" pitchFamily="34" charset="0"/>
              </a:rPr>
              <a:t>: Splitting brand names into discrete elements.</a:t>
            </a:r>
          </a:p>
          <a:p>
            <a:endParaRPr lang="en-IN" sz="2400">
              <a:latin typeface="Arial" panose="020B0604020202020204" pitchFamily="34" charset="0"/>
              <a:cs typeface="Arial" panose="020B0604020202020204" pitchFamily="34" charset="0"/>
            </a:endParaRPr>
          </a:p>
          <a:p>
            <a:r>
              <a:rPr lang="en-IN" sz="2400">
                <a:solidFill>
                  <a:srgbClr val="FF4F01"/>
                </a:solidFill>
                <a:latin typeface="Arial" panose="020B0604020202020204" pitchFamily="34" charset="0"/>
                <a:cs typeface="Arial" panose="020B0604020202020204" pitchFamily="34" charset="0"/>
              </a:rPr>
              <a:t>Weight assignment</a:t>
            </a:r>
            <a:r>
              <a:rPr lang="en-IN" sz="240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en-IN" sz="2400" b="1">
                <a:latin typeface="Arial" panose="020B0604020202020204" pitchFamily="34" charset="0"/>
                <a:cs typeface="Arial" panose="020B0604020202020204" pitchFamily="34" charset="0"/>
              </a:rPr>
              <a:t>Distinctive Tokens:</a:t>
            </a:r>
            <a:r>
              <a:rPr lang="en-IN" sz="2400">
                <a:latin typeface="Arial" panose="020B0604020202020204" pitchFamily="34" charset="0"/>
                <a:cs typeface="Arial" panose="020B0604020202020204" pitchFamily="34" charset="0"/>
              </a:rPr>
              <a:t> Higher weight for brand-specific terms.</a:t>
            </a:r>
          </a:p>
          <a:p>
            <a:pPr marL="457200" indent="-457200">
              <a:buFont typeface="Arial" panose="020B0604020202020204" pitchFamily="34" charset="0"/>
              <a:buChar char="•"/>
            </a:pPr>
            <a:r>
              <a:rPr lang="en-IN" sz="2400" b="1">
                <a:latin typeface="Arial" panose="020B0604020202020204" pitchFamily="34" charset="0"/>
                <a:cs typeface="Arial" panose="020B0604020202020204" pitchFamily="34" charset="0"/>
              </a:rPr>
              <a:t>Common Tokens:</a:t>
            </a:r>
            <a:r>
              <a:rPr lang="en-IN" sz="2400">
                <a:latin typeface="Arial" panose="020B0604020202020204" pitchFamily="34" charset="0"/>
                <a:cs typeface="Arial" panose="020B0604020202020204" pitchFamily="34" charset="0"/>
              </a:rPr>
              <a:t> Lower weight for frequently used English words.</a:t>
            </a:r>
          </a:p>
          <a:p>
            <a:r>
              <a:rPr lang="en-IN" sz="2400">
                <a:latin typeface="Arial" panose="020B0604020202020204" pitchFamily="34" charset="0"/>
                <a:cs typeface="Arial" panose="020B0604020202020204" pitchFamily="34" charset="0"/>
              </a:rPr>
              <a:t>Application of weights to evaluate the significance of each token in similarity computation.</a:t>
            </a:r>
          </a:p>
        </p:txBody>
      </p:sp>
      <p:sp>
        <p:nvSpPr>
          <p:cNvPr id="4" name="TextBox 3">
            <a:extLst>
              <a:ext uri="{FF2B5EF4-FFF2-40B4-BE49-F238E27FC236}">
                <a16:creationId xmlns:a16="http://schemas.microsoft.com/office/drawing/2014/main" id="{2A1EB113-C981-45CB-97BE-9E90ED6D4E6F}"/>
              </a:ext>
            </a:extLst>
          </p:cNvPr>
          <p:cNvSpPr txBox="1"/>
          <p:nvPr/>
        </p:nvSpPr>
        <p:spPr>
          <a:xfrm>
            <a:off x="11914819" y="3253018"/>
            <a:ext cx="4520018" cy="1077218"/>
          </a:xfrm>
          <a:prstGeom prst="rect">
            <a:avLst/>
          </a:prstGeom>
          <a:noFill/>
        </p:spPr>
        <p:txBody>
          <a:bodyPr wrap="square" rtlCol="0">
            <a:spAutoFit/>
          </a:bodyPr>
          <a:lstStyle/>
          <a:p>
            <a:r>
              <a:rPr lang="en-IN" sz="3200" b="1">
                <a:solidFill>
                  <a:srgbClr val="FF4F01"/>
                </a:solidFill>
                <a:latin typeface="Arial" panose="020B0604020202020204" pitchFamily="34" charset="0"/>
                <a:cs typeface="Arial" panose="020B0604020202020204" pitchFamily="34" charset="0"/>
              </a:rPr>
              <a:t>Tokenization</a:t>
            </a:r>
            <a:r>
              <a:rPr lang="en-IN" sz="3200" b="1">
                <a:latin typeface="Arial" panose="020B0604020202020204" pitchFamily="34" charset="0"/>
                <a:cs typeface="Arial" panose="020B0604020202020204" pitchFamily="34" charset="0"/>
              </a:rPr>
              <a:t> and </a:t>
            </a:r>
            <a:r>
              <a:rPr lang="en-IN" sz="3200" b="1">
                <a:solidFill>
                  <a:srgbClr val="FF4F01"/>
                </a:solidFill>
                <a:latin typeface="Arial" panose="020B0604020202020204" pitchFamily="34" charset="0"/>
                <a:cs typeface="Arial" panose="020B0604020202020204" pitchFamily="34" charset="0"/>
              </a:rPr>
              <a:t>Weighting Techniques</a:t>
            </a:r>
          </a:p>
        </p:txBody>
      </p:sp>
    </p:spTree>
    <p:extLst>
      <p:ext uri="{BB962C8B-B14F-4D97-AF65-F5344CB8AC3E}">
        <p14:creationId xmlns:p14="http://schemas.microsoft.com/office/powerpoint/2010/main" val="349628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0DE3C-3732-58E4-B539-568A8B9BAAAB}"/>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E4E0BD38-7E0D-9013-F223-ABD6BD16FFF0}"/>
              </a:ext>
            </a:extLst>
          </p:cNvPr>
          <p:cNvSpPr/>
          <p:nvPr/>
        </p:nvSpPr>
        <p:spPr>
          <a:xfrm>
            <a:off x="14525048" y="-1967611"/>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15D3F817-EC4C-324B-3FB3-BE2C9EEFFB98}"/>
              </a:ext>
            </a:extLst>
          </p:cNvPr>
          <p:cNvSpPr/>
          <p:nvPr/>
        </p:nvSpPr>
        <p:spPr>
          <a:xfrm>
            <a:off x="-4720276"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60461B53-0B8A-5289-29DE-EA7989882A1F}"/>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4E6D80D4-6B33-B073-DD34-74A48E5576C0}"/>
              </a:ext>
            </a:extLst>
          </p:cNvPr>
          <p:cNvSpPr/>
          <p:nvPr/>
        </p:nvSpPr>
        <p:spPr>
          <a:xfrm>
            <a:off x="-8642952"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562300A7-BD83-FC57-D33F-AE097B313988}"/>
              </a:ext>
            </a:extLst>
          </p:cNvPr>
          <p:cNvCxnSpPr>
            <a:cxnSpLocks/>
          </p:cNvCxnSpPr>
          <p:nvPr/>
        </p:nvCxnSpPr>
        <p:spPr>
          <a:xfrm>
            <a:off x="-9436358"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4CA2150B-6DA1-25E0-6B38-69D37E1D1BD4}"/>
              </a:ext>
            </a:extLst>
          </p:cNvPr>
          <p:cNvSpPr/>
          <p:nvPr/>
        </p:nvSpPr>
        <p:spPr>
          <a:xfrm rot="21408085">
            <a:off x="-11270831"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057300B8-D331-E17A-7C07-937E26EF268E}"/>
              </a:ext>
            </a:extLst>
          </p:cNvPr>
          <p:cNvSpPr txBox="1"/>
          <p:nvPr/>
        </p:nvSpPr>
        <p:spPr>
          <a:xfrm>
            <a:off x="-18112209"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Cleaning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67" name="Google Shape;717;p25">
            <a:extLst>
              <a:ext uri="{FF2B5EF4-FFF2-40B4-BE49-F238E27FC236}">
                <a16:creationId xmlns:a16="http://schemas.microsoft.com/office/drawing/2014/main" id="{CDF00D8D-24E7-9AA4-AAAB-9514BD4C466D}"/>
              </a:ext>
            </a:extLst>
          </p:cNvPr>
          <p:cNvCxnSpPr>
            <a:cxnSpLocks/>
            <a:stCxn id="68" idx="1"/>
          </p:cNvCxnSpPr>
          <p:nvPr/>
        </p:nvCxnSpPr>
        <p:spPr>
          <a:xfrm flipH="1">
            <a:off x="-2114185" y="2300407"/>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85891132-A826-A026-200F-9ABEB2D74A18}"/>
              </a:ext>
            </a:extLst>
          </p:cNvPr>
          <p:cNvSpPr txBox="1"/>
          <p:nvPr/>
        </p:nvSpPr>
        <p:spPr>
          <a:xfrm>
            <a:off x="828625" y="1156516"/>
            <a:ext cx="12311974" cy="2287787"/>
          </a:xfrm>
          <a:prstGeom prst="rect">
            <a:avLst/>
          </a:prstGeom>
          <a:noFill/>
          <a:ln>
            <a:noFill/>
          </a:ln>
        </p:spPr>
        <p:txBody>
          <a:bodyPr spcFirstLastPara="1" wrap="square" lIns="91425" tIns="91425" rIns="91425" bIns="91425" anchor="ctr" anchorCtr="0">
            <a:noAutofit/>
          </a:bodyPr>
          <a:lstStyle/>
          <a:p>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Similarity Calculation</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nvGrpSpPr>
          <p:cNvPr id="69" name="Google Shape;721;p25">
            <a:extLst>
              <a:ext uri="{FF2B5EF4-FFF2-40B4-BE49-F238E27FC236}">
                <a16:creationId xmlns:a16="http://schemas.microsoft.com/office/drawing/2014/main" id="{2603136C-4124-6D2D-5D85-8F79EF52AC3F}"/>
              </a:ext>
            </a:extLst>
          </p:cNvPr>
          <p:cNvGrpSpPr/>
          <p:nvPr/>
        </p:nvGrpSpPr>
        <p:grpSpPr>
          <a:xfrm>
            <a:off x="-8522233" y="5617235"/>
            <a:ext cx="1760643" cy="1911896"/>
            <a:chOff x="507625" y="1500293"/>
            <a:chExt cx="330613" cy="359015"/>
          </a:xfrm>
        </p:grpSpPr>
        <p:sp>
          <p:nvSpPr>
            <p:cNvPr id="91" name="Google Shape;722;p25">
              <a:extLst>
                <a:ext uri="{FF2B5EF4-FFF2-40B4-BE49-F238E27FC236}">
                  <a16:creationId xmlns:a16="http://schemas.microsoft.com/office/drawing/2014/main" id="{8D2730D7-A6C9-DFD4-678D-91C64ABADFED}"/>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596DDF9E-4DDD-47F8-8A59-E77C8D3C9BA2}"/>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29;p25">
            <a:extLst>
              <a:ext uri="{FF2B5EF4-FFF2-40B4-BE49-F238E27FC236}">
                <a16:creationId xmlns:a16="http://schemas.microsoft.com/office/drawing/2014/main" id="{7743D53E-4251-1293-5B55-C1C029D22798}"/>
              </a:ext>
            </a:extLst>
          </p:cNvPr>
          <p:cNvGrpSpPr/>
          <p:nvPr/>
        </p:nvGrpSpPr>
        <p:grpSpPr>
          <a:xfrm>
            <a:off x="-4278555" y="14466774"/>
            <a:ext cx="2109552" cy="1893775"/>
            <a:chOff x="1865381" y="4277506"/>
            <a:chExt cx="396131" cy="355612"/>
          </a:xfrm>
        </p:grpSpPr>
        <p:sp>
          <p:nvSpPr>
            <p:cNvPr id="82" name="Google Shape;730;p25">
              <a:extLst>
                <a:ext uri="{FF2B5EF4-FFF2-40B4-BE49-F238E27FC236}">
                  <a16:creationId xmlns:a16="http://schemas.microsoft.com/office/drawing/2014/main" id="{CDA672D5-0A80-3FD6-0CFC-36CE37063AFD}"/>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9A7A2AA1-386C-131D-F034-7E6E7140EDFA}"/>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3C243667-2489-DE0C-51BA-F060D1427172}"/>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95C2878B-D3A4-692F-1DDF-E65F7C50CC93}"/>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021220E9-EEC3-0217-0D96-C53A648B4BD0}"/>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7CEF5ED0-9D5C-7657-CFE4-FA0178ED5D3E}"/>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8548FD75-FEA3-5B98-52C4-5990C1915CF4}"/>
              </a:ext>
            </a:extLst>
          </p:cNvPr>
          <p:cNvSpPr txBox="1"/>
          <p:nvPr/>
        </p:nvSpPr>
        <p:spPr>
          <a:xfrm>
            <a:off x="-6393501"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7D6E705F-73D9-7B37-D787-0C2368E994E4}"/>
              </a:ext>
            </a:extLst>
          </p:cNvPr>
          <p:cNvSpPr/>
          <p:nvPr/>
        </p:nvSpPr>
        <p:spPr>
          <a:xfrm rot="21408085">
            <a:off x="-291596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D7F579B2-B15F-747C-AC6D-3D45BE26A45F}"/>
              </a:ext>
            </a:extLst>
          </p:cNvPr>
          <p:cNvGrpSpPr/>
          <p:nvPr/>
        </p:nvGrpSpPr>
        <p:grpSpPr>
          <a:xfrm>
            <a:off x="842613" y="5804147"/>
            <a:ext cx="1760643" cy="1908509"/>
            <a:chOff x="3110102" y="1499880"/>
            <a:chExt cx="330613" cy="358379"/>
          </a:xfrm>
        </p:grpSpPr>
        <p:sp>
          <p:nvSpPr>
            <p:cNvPr id="75" name="Google Shape;709;p25">
              <a:extLst>
                <a:ext uri="{FF2B5EF4-FFF2-40B4-BE49-F238E27FC236}">
                  <a16:creationId xmlns:a16="http://schemas.microsoft.com/office/drawing/2014/main" id="{01952269-E706-5ECA-BC98-F6D677B7D6BE}"/>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8057EA65-9F21-5CC3-F70C-982F72C27D8F}"/>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8F7B18E6-023B-C2A5-60E2-9435AD702B37}"/>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BD2F0B4A-55C8-3ED6-9223-80E3270E26E3}"/>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76E4B58E-9D65-7AAD-DED5-FDF109C3648B}"/>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8F6012AF-8C17-32DD-3227-636FB0E12844}"/>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37FE0CC9-90D9-6911-FCF9-65EAF414E16C}"/>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black screen with white text&#10;&#10;AI-generated content may be incorrect.">
            <a:extLst>
              <a:ext uri="{FF2B5EF4-FFF2-40B4-BE49-F238E27FC236}">
                <a16:creationId xmlns:a16="http://schemas.microsoft.com/office/drawing/2014/main" id="{5DEE73EF-2596-3B07-5737-A16C719E15FD}"/>
              </a:ext>
            </a:extLst>
          </p:cNvPr>
          <p:cNvPicPr>
            <a:picLocks noChangeAspect="1"/>
          </p:cNvPicPr>
          <p:nvPr/>
        </p:nvPicPr>
        <p:blipFill>
          <a:blip r:embed="rId5"/>
          <a:stretch>
            <a:fillRect/>
          </a:stretch>
        </p:blipFill>
        <p:spPr>
          <a:xfrm>
            <a:off x="1690896" y="3337024"/>
            <a:ext cx="10602957" cy="6380232"/>
          </a:xfrm>
          <a:prstGeom prst="rect">
            <a:avLst/>
          </a:prstGeom>
        </p:spPr>
      </p:pic>
      <p:grpSp>
        <p:nvGrpSpPr>
          <p:cNvPr id="3" name="Google Shape;724;p25">
            <a:extLst>
              <a:ext uri="{FF2B5EF4-FFF2-40B4-BE49-F238E27FC236}">
                <a16:creationId xmlns:a16="http://schemas.microsoft.com/office/drawing/2014/main" id="{AC40A7DB-2CF4-BEC4-B2F1-229AA7907E05}"/>
              </a:ext>
            </a:extLst>
          </p:cNvPr>
          <p:cNvGrpSpPr/>
          <p:nvPr/>
        </p:nvGrpSpPr>
        <p:grpSpPr>
          <a:xfrm>
            <a:off x="-22098000" y="11515683"/>
            <a:ext cx="25813757" cy="7495036"/>
            <a:chOff x="1015600" y="3083976"/>
            <a:chExt cx="4847296" cy="1407415"/>
          </a:xfrm>
        </p:grpSpPr>
        <p:sp>
          <p:nvSpPr>
            <p:cNvPr id="5" name="Google Shape;725;p25">
              <a:extLst>
                <a:ext uri="{FF2B5EF4-FFF2-40B4-BE49-F238E27FC236}">
                  <a16:creationId xmlns:a16="http://schemas.microsoft.com/office/drawing/2014/main" id="{DD8E0535-CCCB-1B7A-B8BA-500E8059DA94}"/>
                </a:ext>
              </a:extLst>
            </p:cNvPr>
            <p:cNvSpPr/>
            <p:nvPr/>
          </p:nvSpPr>
          <p:spPr>
            <a:xfrm>
              <a:off x="2907625" y="3711750"/>
              <a:ext cx="1662200" cy="779641"/>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7" name="Google Shape;726;p25">
              <a:extLst>
                <a:ext uri="{FF2B5EF4-FFF2-40B4-BE49-F238E27FC236}">
                  <a16:creationId xmlns:a16="http://schemas.microsoft.com/office/drawing/2014/main" id="{A3C38DE9-4216-0FA8-61FF-F96B4E519436}"/>
                </a:ext>
              </a:extLst>
            </p:cNvPr>
            <p:cNvSpPr/>
            <p:nvPr/>
          </p:nvSpPr>
          <p:spPr>
            <a:xfrm rot="-191915">
              <a:off x="3331449" y="3083976"/>
              <a:ext cx="2531447" cy="1160042"/>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7;p25">
              <a:extLst>
                <a:ext uri="{FF2B5EF4-FFF2-40B4-BE49-F238E27FC236}">
                  <a16:creationId xmlns:a16="http://schemas.microsoft.com/office/drawing/2014/main" id="{16AAB871-35B5-DC24-1816-E6C8D4E760B7}"/>
                </a:ext>
              </a:extLst>
            </p:cNvPr>
            <p:cNvSpPr txBox="1"/>
            <p:nvPr/>
          </p:nvSpPr>
          <p:spPr>
            <a:xfrm>
              <a:off x="1015600" y="349550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 name="Google Shape;729;p25">
            <a:extLst>
              <a:ext uri="{FF2B5EF4-FFF2-40B4-BE49-F238E27FC236}">
                <a16:creationId xmlns:a16="http://schemas.microsoft.com/office/drawing/2014/main" id="{476CC2BD-970D-3F11-BF40-269FBFEBBD52}"/>
              </a:ext>
            </a:extLst>
          </p:cNvPr>
          <p:cNvGrpSpPr/>
          <p:nvPr/>
        </p:nvGrpSpPr>
        <p:grpSpPr>
          <a:xfrm>
            <a:off x="-4213569" y="14466774"/>
            <a:ext cx="2109552" cy="1893775"/>
            <a:chOff x="1865381" y="4277506"/>
            <a:chExt cx="396131" cy="355612"/>
          </a:xfrm>
        </p:grpSpPr>
        <p:sp>
          <p:nvSpPr>
            <p:cNvPr id="10" name="Google Shape;730;p25">
              <a:extLst>
                <a:ext uri="{FF2B5EF4-FFF2-40B4-BE49-F238E27FC236}">
                  <a16:creationId xmlns:a16="http://schemas.microsoft.com/office/drawing/2014/main" id="{987825DF-A934-7D16-74D4-DE1E7333ACD9}"/>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1;p25">
              <a:extLst>
                <a:ext uri="{FF2B5EF4-FFF2-40B4-BE49-F238E27FC236}">
                  <a16:creationId xmlns:a16="http://schemas.microsoft.com/office/drawing/2014/main" id="{D63C4D21-52E9-642C-2250-58935D55FACD}"/>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2;p25">
              <a:extLst>
                <a:ext uri="{FF2B5EF4-FFF2-40B4-BE49-F238E27FC236}">
                  <a16:creationId xmlns:a16="http://schemas.microsoft.com/office/drawing/2014/main" id="{17524FF9-09C9-5852-2E98-FCF6717A8EC1}"/>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3;p25">
              <a:extLst>
                <a:ext uri="{FF2B5EF4-FFF2-40B4-BE49-F238E27FC236}">
                  <a16:creationId xmlns:a16="http://schemas.microsoft.com/office/drawing/2014/main" id="{AD976970-7F0B-1AE8-342D-95E284051621}"/>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4;p25">
              <a:extLst>
                <a:ext uri="{FF2B5EF4-FFF2-40B4-BE49-F238E27FC236}">
                  <a16:creationId xmlns:a16="http://schemas.microsoft.com/office/drawing/2014/main" id="{5CCA4D18-9D38-BE4D-525C-19E779AD75DF}"/>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5;p25">
              <a:extLst>
                <a:ext uri="{FF2B5EF4-FFF2-40B4-BE49-F238E27FC236}">
                  <a16:creationId xmlns:a16="http://schemas.microsoft.com/office/drawing/2014/main" id="{32537107-2DB7-9668-8827-CC4B1DC954B9}"/>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5283FA07-D8E4-598E-70EE-2411E1896FA1}"/>
              </a:ext>
            </a:extLst>
          </p:cNvPr>
          <p:cNvSpPr txBox="1"/>
          <p:nvPr/>
        </p:nvSpPr>
        <p:spPr>
          <a:xfrm>
            <a:off x="12496800" y="4787565"/>
            <a:ext cx="5553430"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en-IN" sz="2400" b="1" dirty="0">
                <a:latin typeface="Arial" panose="020B0604020202020204" pitchFamily="34" charset="0"/>
                <a:cs typeface="Arial" panose="020B0604020202020204" pitchFamily="34" charset="0"/>
              </a:rPr>
              <a:t>Steps Executed in Code:</a:t>
            </a:r>
            <a:endParaRPr lang="en-IN" sz="2400" dirty="0">
              <a:latin typeface="Arial" panose="020B0604020202020204" pitchFamily="34" charset="0"/>
              <a:cs typeface="Arial" panose="020B0604020202020204" pitchFamily="34" charset="0"/>
            </a:endParaRPr>
          </a:p>
          <a:p>
            <a:pPr marL="1143000" lvl="2" indent="-228600">
              <a:buFont typeface="Arial" panose="020B0604020202020204" pitchFamily="34" charset="0"/>
              <a:buChar char="•"/>
            </a:pPr>
            <a:r>
              <a:rPr lang="en-IN" sz="2400" dirty="0">
                <a:latin typeface="Arial" panose="020B0604020202020204" pitchFamily="34" charset="0"/>
                <a:cs typeface="Arial" panose="020B0604020202020204" pitchFamily="34" charset="0"/>
              </a:rPr>
              <a:t>Tokenize both brand names into sets.</a:t>
            </a:r>
          </a:p>
          <a:p>
            <a:pPr marL="1143000" lvl="2" indent="-228600">
              <a:buFont typeface="Arial" panose="020B0604020202020204" pitchFamily="34" charset="0"/>
              <a:buChar char="•"/>
            </a:pPr>
            <a:r>
              <a:rPr lang="en-IN" sz="2400" dirty="0">
                <a:latin typeface="Arial" panose="020B0604020202020204" pitchFamily="34" charset="0"/>
                <a:cs typeface="Arial" panose="020B0604020202020204" pitchFamily="34" charset="0"/>
              </a:rPr>
              <a:t>Calculate the union and intersection of these sets.</a:t>
            </a:r>
          </a:p>
          <a:p>
            <a:pPr marL="1143000" lvl="2" indent="-228600">
              <a:buFont typeface="Arial" panose="020B0604020202020204" pitchFamily="34" charset="0"/>
              <a:buChar char="•"/>
            </a:pPr>
            <a:r>
              <a:rPr lang="en-IN" sz="2400" dirty="0">
                <a:latin typeface="Arial" panose="020B0604020202020204" pitchFamily="34" charset="0"/>
                <a:cs typeface="Arial" panose="020B0604020202020204" pitchFamily="34" charset="0"/>
              </a:rPr>
              <a:t>Assign weights and compute weighted intersection and union.</a:t>
            </a:r>
          </a:p>
          <a:p>
            <a:pPr marL="1143000" lvl="2" indent="-228600">
              <a:buFont typeface="Arial" panose="020B0604020202020204" pitchFamily="34" charset="0"/>
              <a:buChar char="•"/>
            </a:pPr>
            <a:r>
              <a:rPr lang="en-IN" sz="2400" dirty="0">
                <a:latin typeface="Arial" panose="020B0604020202020204" pitchFamily="34" charset="0"/>
                <a:cs typeface="Arial" panose="020B0604020202020204" pitchFamily="34" charset="0"/>
              </a:rPr>
              <a:t>Final similarity score calculation as a percentage.</a:t>
            </a:r>
          </a:p>
        </p:txBody>
      </p:sp>
      <p:sp>
        <p:nvSpPr>
          <p:cNvPr id="19" name="TextBox 18">
            <a:extLst>
              <a:ext uri="{FF2B5EF4-FFF2-40B4-BE49-F238E27FC236}">
                <a16:creationId xmlns:a16="http://schemas.microsoft.com/office/drawing/2014/main" id="{B424B2CB-8765-C407-7297-1810187216C3}"/>
              </a:ext>
            </a:extLst>
          </p:cNvPr>
          <p:cNvSpPr txBox="1"/>
          <p:nvPr/>
        </p:nvSpPr>
        <p:spPr>
          <a:xfrm>
            <a:off x="12522905" y="4051559"/>
            <a:ext cx="4520018" cy="584775"/>
          </a:xfrm>
          <a:prstGeom prst="rect">
            <a:avLst/>
          </a:prstGeom>
          <a:noFill/>
        </p:spPr>
        <p:txBody>
          <a:bodyPr wrap="square" rtlCol="0">
            <a:spAutoFit/>
          </a:bodyPr>
          <a:lstStyle/>
          <a:p>
            <a:r>
              <a:rPr lang="en-IN" sz="3200" b="1" dirty="0"/>
              <a:t>Detailed </a:t>
            </a:r>
            <a:r>
              <a:rPr lang="en-IN" sz="3200" b="1" dirty="0">
                <a:solidFill>
                  <a:srgbClr val="FF4F01"/>
                </a:solidFill>
              </a:rPr>
              <a:t>Code</a:t>
            </a:r>
            <a:r>
              <a:rPr lang="en-IN" sz="3200" b="1" dirty="0"/>
              <a:t> Analysis</a:t>
            </a:r>
            <a:endParaRPr lang="en-IN" sz="3200" b="1" dirty="0">
              <a:solidFill>
                <a:srgbClr val="FF4F0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682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0E6CE-91E6-4E30-0E9F-3DCA56904A68}"/>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708B678-A64C-4E0E-4A65-958D2F726DDE}"/>
              </a:ext>
            </a:extLst>
          </p:cNvPr>
          <p:cNvSpPr/>
          <p:nvPr/>
        </p:nvSpPr>
        <p:spPr>
          <a:xfrm>
            <a:off x="14525048" y="-1967611"/>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457CF714-93C3-55D3-1C3F-A9EC6C4121DF}"/>
              </a:ext>
            </a:extLst>
          </p:cNvPr>
          <p:cNvSpPr/>
          <p:nvPr/>
        </p:nvSpPr>
        <p:spPr>
          <a:xfrm>
            <a:off x="-4720276"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00046755-97E7-7B46-2FF2-2BABFB8F1B06}"/>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0760BBD5-1DE2-D85B-7056-E86CE7AE2E74}"/>
              </a:ext>
            </a:extLst>
          </p:cNvPr>
          <p:cNvSpPr/>
          <p:nvPr/>
        </p:nvSpPr>
        <p:spPr>
          <a:xfrm>
            <a:off x="-8642952"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01EE18DC-197A-4D87-31A8-001E9F26D9DA}"/>
              </a:ext>
            </a:extLst>
          </p:cNvPr>
          <p:cNvCxnSpPr>
            <a:cxnSpLocks/>
          </p:cNvCxnSpPr>
          <p:nvPr/>
        </p:nvCxnSpPr>
        <p:spPr>
          <a:xfrm>
            <a:off x="-9436358"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BB478BEE-9E6F-57E2-6C8A-2D6CB2743241}"/>
              </a:ext>
            </a:extLst>
          </p:cNvPr>
          <p:cNvSpPr/>
          <p:nvPr/>
        </p:nvSpPr>
        <p:spPr>
          <a:xfrm rot="21408085">
            <a:off x="-11270831"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3883196E-0EED-C543-DEA0-D50BF9CCEB27}"/>
              </a:ext>
            </a:extLst>
          </p:cNvPr>
          <p:cNvSpPr txBox="1"/>
          <p:nvPr/>
        </p:nvSpPr>
        <p:spPr>
          <a:xfrm>
            <a:off x="-18112209"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Cleaning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67" name="Google Shape;717;p25">
            <a:extLst>
              <a:ext uri="{FF2B5EF4-FFF2-40B4-BE49-F238E27FC236}">
                <a16:creationId xmlns:a16="http://schemas.microsoft.com/office/drawing/2014/main" id="{2C535803-6E41-2D39-7C81-C29F5EE67FB2}"/>
              </a:ext>
            </a:extLst>
          </p:cNvPr>
          <p:cNvCxnSpPr>
            <a:cxnSpLocks/>
            <a:stCxn id="68" idx="1"/>
          </p:cNvCxnSpPr>
          <p:nvPr/>
        </p:nvCxnSpPr>
        <p:spPr>
          <a:xfrm flipH="1">
            <a:off x="-2114185" y="2300407"/>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8DCB34D1-CCD1-A955-BEC3-41818747ADB4}"/>
              </a:ext>
            </a:extLst>
          </p:cNvPr>
          <p:cNvSpPr txBox="1"/>
          <p:nvPr/>
        </p:nvSpPr>
        <p:spPr>
          <a:xfrm>
            <a:off x="828625" y="1156516"/>
            <a:ext cx="12311974" cy="2287787"/>
          </a:xfrm>
          <a:prstGeom prst="rect">
            <a:avLst/>
          </a:prstGeom>
          <a:noFill/>
          <a:ln>
            <a:noFill/>
          </a:ln>
        </p:spPr>
        <p:txBody>
          <a:bodyPr spcFirstLastPara="1" wrap="square" lIns="91425" tIns="91425" rIns="91425" bIns="91425" anchor="ctr" anchorCtr="0">
            <a:noAutofit/>
          </a:bodyPr>
          <a:lstStyle/>
          <a:p>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Similarity Calculation</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nvGrpSpPr>
          <p:cNvPr id="69" name="Google Shape;721;p25">
            <a:extLst>
              <a:ext uri="{FF2B5EF4-FFF2-40B4-BE49-F238E27FC236}">
                <a16:creationId xmlns:a16="http://schemas.microsoft.com/office/drawing/2014/main" id="{85438AD3-3989-2F6B-2EAF-7CEB1168237B}"/>
              </a:ext>
            </a:extLst>
          </p:cNvPr>
          <p:cNvGrpSpPr/>
          <p:nvPr/>
        </p:nvGrpSpPr>
        <p:grpSpPr>
          <a:xfrm>
            <a:off x="-8522233" y="5617235"/>
            <a:ext cx="1760643" cy="1911896"/>
            <a:chOff x="507625" y="1500293"/>
            <a:chExt cx="330613" cy="359015"/>
          </a:xfrm>
        </p:grpSpPr>
        <p:sp>
          <p:nvSpPr>
            <p:cNvPr id="91" name="Google Shape;722;p25">
              <a:extLst>
                <a:ext uri="{FF2B5EF4-FFF2-40B4-BE49-F238E27FC236}">
                  <a16:creationId xmlns:a16="http://schemas.microsoft.com/office/drawing/2014/main" id="{7229A538-0DAE-CAAD-40D1-328CB3E880A5}"/>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113F294D-C862-2DF0-5026-6CCF948B482B}"/>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24;p25">
            <a:extLst>
              <a:ext uri="{FF2B5EF4-FFF2-40B4-BE49-F238E27FC236}">
                <a16:creationId xmlns:a16="http://schemas.microsoft.com/office/drawing/2014/main" id="{2C78921B-F256-5488-4C39-5E20B69E23F6}"/>
              </a:ext>
            </a:extLst>
          </p:cNvPr>
          <p:cNvGrpSpPr/>
          <p:nvPr/>
        </p:nvGrpSpPr>
        <p:grpSpPr>
          <a:xfrm>
            <a:off x="-22156157" y="11515683"/>
            <a:ext cx="25813757" cy="7495036"/>
            <a:chOff x="1015600" y="3083976"/>
            <a:chExt cx="4847296" cy="1407415"/>
          </a:xfrm>
        </p:grpSpPr>
        <p:sp>
          <p:nvSpPr>
            <p:cNvPr id="88" name="Google Shape;725;p25">
              <a:extLst>
                <a:ext uri="{FF2B5EF4-FFF2-40B4-BE49-F238E27FC236}">
                  <a16:creationId xmlns:a16="http://schemas.microsoft.com/office/drawing/2014/main" id="{EE479DCC-AAB2-8A5E-2817-575DEE9694CC}"/>
                </a:ext>
              </a:extLst>
            </p:cNvPr>
            <p:cNvSpPr/>
            <p:nvPr/>
          </p:nvSpPr>
          <p:spPr>
            <a:xfrm>
              <a:off x="2907625" y="3711750"/>
              <a:ext cx="1662200" cy="779641"/>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43BBDAF2-282B-FDAC-84A7-BF6E2B7D1E05}"/>
                </a:ext>
              </a:extLst>
            </p:cNvPr>
            <p:cNvSpPr/>
            <p:nvPr/>
          </p:nvSpPr>
          <p:spPr>
            <a:xfrm rot="-191915">
              <a:off x="3331449" y="3083976"/>
              <a:ext cx="2531447" cy="1160042"/>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8D5DDC12-C72D-5D09-D7E7-50DCD758D1BE}"/>
                </a:ext>
              </a:extLst>
            </p:cNvPr>
            <p:cNvSpPr txBox="1"/>
            <p:nvPr/>
          </p:nvSpPr>
          <p:spPr>
            <a:xfrm>
              <a:off x="1015600" y="3495500"/>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71" name="Google Shape;729;p25">
            <a:extLst>
              <a:ext uri="{FF2B5EF4-FFF2-40B4-BE49-F238E27FC236}">
                <a16:creationId xmlns:a16="http://schemas.microsoft.com/office/drawing/2014/main" id="{E8807C9C-2F8B-CE24-FD53-A0049297E057}"/>
              </a:ext>
            </a:extLst>
          </p:cNvPr>
          <p:cNvGrpSpPr/>
          <p:nvPr/>
        </p:nvGrpSpPr>
        <p:grpSpPr>
          <a:xfrm>
            <a:off x="-4278555" y="14466774"/>
            <a:ext cx="2109552" cy="1893775"/>
            <a:chOff x="1865381" y="4277506"/>
            <a:chExt cx="396131" cy="355612"/>
          </a:xfrm>
        </p:grpSpPr>
        <p:sp>
          <p:nvSpPr>
            <p:cNvPr id="82" name="Google Shape;730;p25">
              <a:extLst>
                <a:ext uri="{FF2B5EF4-FFF2-40B4-BE49-F238E27FC236}">
                  <a16:creationId xmlns:a16="http://schemas.microsoft.com/office/drawing/2014/main" id="{1EE97F78-220E-7E90-0B27-10887BD16560}"/>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2C197157-2E6E-5FEB-A824-E927D8AFAA31}"/>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C17CF0F4-982D-B393-9043-7305FDA41EEF}"/>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8B15BE12-3781-4DF2-C816-8A7018A386FD}"/>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58DC1C97-05C6-FCC3-79E2-3A9F769C4A98}"/>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4393080E-D4DA-173E-6821-610CEDD862B4}"/>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0F2A59B8-7077-A4C2-0524-0EA6E5DB6A20}"/>
              </a:ext>
            </a:extLst>
          </p:cNvPr>
          <p:cNvSpPr txBox="1"/>
          <p:nvPr/>
        </p:nvSpPr>
        <p:spPr>
          <a:xfrm>
            <a:off x="-6393501"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06C61863-8B7D-E3C9-8FBA-F8049DB3A757}"/>
              </a:ext>
            </a:extLst>
          </p:cNvPr>
          <p:cNvSpPr/>
          <p:nvPr/>
        </p:nvSpPr>
        <p:spPr>
          <a:xfrm rot="21408085">
            <a:off x="-291596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E6F40233-2F4B-7720-0CFB-83F3BEB77C1F}"/>
              </a:ext>
            </a:extLst>
          </p:cNvPr>
          <p:cNvGrpSpPr/>
          <p:nvPr/>
        </p:nvGrpSpPr>
        <p:grpSpPr>
          <a:xfrm>
            <a:off x="842613" y="5804147"/>
            <a:ext cx="1760643" cy="1908509"/>
            <a:chOff x="3110102" y="1499880"/>
            <a:chExt cx="330613" cy="358379"/>
          </a:xfrm>
        </p:grpSpPr>
        <p:sp>
          <p:nvSpPr>
            <p:cNvPr id="75" name="Google Shape;709;p25">
              <a:extLst>
                <a:ext uri="{FF2B5EF4-FFF2-40B4-BE49-F238E27FC236}">
                  <a16:creationId xmlns:a16="http://schemas.microsoft.com/office/drawing/2014/main" id="{99A26583-995B-DAED-B473-81012562A2A6}"/>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AC0DE967-0A42-418B-1368-CA6E9CD980BE}"/>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CBFBD784-7022-0763-605B-61B6E4A72816}"/>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70C6D464-4225-2E91-60C3-8323181D0409}"/>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60C84286-2142-156B-27C3-26496505AE38}"/>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68180B83-860B-F675-1539-6B1015EE5AEE}"/>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2A2B15DD-88BB-27D0-19D5-8491805CDF62}"/>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screenshot of a computer&#10;&#10;AI-generated content may be incorrect.">
            <a:extLst>
              <a:ext uri="{FF2B5EF4-FFF2-40B4-BE49-F238E27FC236}">
                <a16:creationId xmlns:a16="http://schemas.microsoft.com/office/drawing/2014/main" id="{510B4482-D2E7-53ED-EEF2-C9B49508A4E8}"/>
              </a:ext>
            </a:extLst>
          </p:cNvPr>
          <p:cNvPicPr>
            <a:picLocks noChangeAspect="1"/>
          </p:cNvPicPr>
          <p:nvPr/>
        </p:nvPicPr>
        <p:blipFill>
          <a:blip r:embed="rId5"/>
          <a:stretch>
            <a:fillRect/>
          </a:stretch>
        </p:blipFill>
        <p:spPr>
          <a:xfrm>
            <a:off x="5057639" y="3219915"/>
            <a:ext cx="12684987" cy="6235340"/>
          </a:xfrm>
          <a:prstGeom prst="rect">
            <a:avLst/>
          </a:prstGeom>
        </p:spPr>
      </p:pic>
      <p:sp>
        <p:nvSpPr>
          <p:cNvPr id="5" name="TextBox 4">
            <a:extLst>
              <a:ext uri="{FF2B5EF4-FFF2-40B4-BE49-F238E27FC236}">
                <a16:creationId xmlns:a16="http://schemas.microsoft.com/office/drawing/2014/main" id="{A50E1C8C-99C3-2C94-6A9E-06073FE4F672}"/>
              </a:ext>
            </a:extLst>
          </p:cNvPr>
          <p:cNvSpPr txBox="1"/>
          <p:nvPr/>
        </p:nvSpPr>
        <p:spPr>
          <a:xfrm>
            <a:off x="9795744" y="2554331"/>
            <a:ext cx="8150038" cy="584775"/>
          </a:xfrm>
          <a:prstGeom prst="rect">
            <a:avLst/>
          </a:prstGeom>
          <a:noFill/>
        </p:spPr>
        <p:txBody>
          <a:bodyPr wrap="square" rtlCol="0">
            <a:spAutoFit/>
          </a:bodyPr>
          <a:lstStyle/>
          <a:p>
            <a:r>
              <a:rPr lang="en-IN" sz="3200" b="1" dirty="0">
                <a:solidFill>
                  <a:srgbClr val="FF4F01"/>
                </a:solidFill>
                <a:latin typeface="Arial" panose="020B0604020202020204" pitchFamily="34" charset="0"/>
                <a:cs typeface="Arial" panose="020B0604020202020204" pitchFamily="34" charset="0"/>
              </a:rPr>
              <a:t>Computing</a:t>
            </a:r>
            <a:r>
              <a:rPr lang="en-IN" sz="3200" b="1" dirty="0">
                <a:latin typeface="Arial" panose="020B0604020202020204" pitchFamily="34" charset="0"/>
                <a:cs typeface="Arial" panose="020B0604020202020204" pitchFamily="34" charset="0"/>
              </a:rPr>
              <a:t> Pairwise </a:t>
            </a:r>
            <a:r>
              <a:rPr lang="en-IN" sz="3200" b="1" dirty="0">
                <a:solidFill>
                  <a:srgbClr val="FF4F01"/>
                </a:solidFill>
                <a:latin typeface="Arial" panose="020B0604020202020204" pitchFamily="34" charset="0"/>
                <a:cs typeface="Arial" panose="020B0604020202020204" pitchFamily="34" charset="0"/>
              </a:rPr>
              <a:t>Weighted Similarity</a:t>
            </a:r>
            <a:endParaRPr lang="en-US" sz="3200" b="1" dirty="0">
              <a:solidFill>
                <a:srgbClr val="FF4F0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2038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6E9B6-B8DC-AC1D-560F-A85473D9FBF8}"/>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358D05BD-AEEF-CB75-B67A-E7CC9FE5A3EA}"/>
              </a:ext>
            </a:extLst>
          </p:cNvPr>
          <p:cNvSpPr/>
          <p:nvPr/>
        </p:nvSpPr>
        <p:spPr>
          <a:xfrm>
            <a:off x="14525048" y="-1967611"/>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9EF54C65-0B1D-DBEC-DD84-B66BBBD6AA86}"/>
              </a:ext>
            </a:extLst>
          </p:cNvPr>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E7E6EC9E-32C9-1A70-94B0-C749070E44EB}"/>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F7A15BF6-F590-FF90-B394-E5E6771DE141}"/>
              </a:ext>
            </a:extLst>
          </p:cNvPr>
          <p:cNvSpPr/>
          <p:nvPr/>
        </p:nvSpPr>
        <p:spPr>
          <a:xfrm>
            <a:off x="10525250" y="-883089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C6C46881-3EE8-A4D0-3D6C-F4D75CADB756}"/>
              </a:ext>
            </a:extLst>
          </p:cNvPr>
          <p:cNvCxnSpPr>
            <a:stCxn id="66" idx="3"/>
          </p:cNvCxnSpPr>
          <p:nvPr/>
        </p:nvCxnSpPr>
        <p:spPr>
          <a:xfrm>
            <a:off x="9731843" y="-9065560"/>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6E4AA38F-54AC-FB05-230B-D4BCDE943647}"/>
              </a:ext>
            </a:extLst>
          </p:cNvPr>
          <p:cNvSpPr/>
          <p:nvPr/>
        </p:nvSpPr>
        <p:spPr>
          <a:xfrm rot="21408085">
            <a:off x="7897371" y="-9600151"/>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C0567F8B-2D9D-E6BC-1CCF-D5FC66BB195E}"/>
              </a:ext>
            </a:extLst>
          </p:cNvPr>
          <p:cNvSpPr txBox="1"/>
          <p:nvPr/>
        </p:nvSpPr>
        <p:spPr>
          <a:xfrm>
            <a:off x="-304393" y="-10209456"/>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Cleaning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67" name="Google Shape;717;p25">
            <a:extLst>
              <a:ext uri="{FF2B5EF4-FFF2-40B4-BE49-F238E27FC236}">
                <a16:creationId xmlns:a16="http://schemas.microsoft.com/office/drawing/2014/main" id="{508EE809-B0F6-2506-DA7E-BCDD36955782}"/>
              </a:ext>
            </a:extLst>
          </p:cNvPr>
          <p:cNvCxnSpPr>
            <a:cxnSpLocks/>
            <a:stCxn id="68" idx="1"/>
          </p:cNvCxnSpPr>
          <p:nvPr/>
        </p:nvCxnSpPr>
        <p:spPr>
          <a:xfrm flipH="1">
            <a:off x="17054016" y="-9333609"/>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1E54137A-69F0-1656-ECDC-B2431EF0F820}"/>
              </a:ext>
            </a:extLst>
          </p:cNvPr>
          <p:cNvSpPr txBox="1"/>
          <p:nvPr/>
        </p:nvSpPr>
        <p:spPr>
          <a:xfrm>
            <a:off x="19996826" y="-10477500"/>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FC11824A-2BD4-186F-752D-46E416758D81}"/>
              </a:ext>
            </a:extLst>
          </p:cNvPr>
          <p:cNvGrpSpPr/>
          <p:nvPr/>
        </p:nvGrpSpPr>
        <p:grpSpPr>
          <a:xfrm>
            <a:off x="10645969" y="-6016781"/>
            <a:ext cx="1760643" cy="1911896"/>
            <a:chOff x="507625" y="1500293"/>
            <a:chExt cx="330613" cy="359015"/>
          </a:xfrm>
        </p:grpSpPr>
        <p:sp>
          <p:nvSpPr>
            <p:cNvPr id="91" name="Google Shape;722;p25">
              <a:extLst>
                <a:ext uri="{FF2B5EF4-FFF2-40B4-BE49-F238E27FC236}">
                  <a16:creationId xmlns:a16="http://schemas.microsoft.com/office/drawing/2014/main" id="{E420172B-2603-3149-8FB5-11B17C8CE329}"/>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F4A7DC50-1048-1744-45AF-B85432BA0400}"/>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24;p25">
            <a:extLst>
              <a:ext uri="{FF2B5EF4-FFF2-40B4-BE49-F238E27FC236}">
                <a16:creationId xmlns:a16="http://schemas.microsoft.com/office/drawing/2014/main" id="{BE928ED4-7B5E-54DD-0DA0-5BC8323912D7}"/>
              </a:ext>
            </a:extLst>
          </p:cNvPr>
          <p:cNvGrpSpPr/>
          <p:nvPr/>
        </p:nvGrpSpPr>
        <p:grpSpPr>
          <a:xfrm>
            <a:off x="-2620848" y="-382087"/>
            <a:ext cx="25439804" cy="6441435"/>
            <a:chOff x="1085819" y="3034448"/>
            <a:chExt cx="4777077" cy="1209570"/>
          </a:xfrm>
        </p:grpSpPr>
        <p:sp>
          <p:nvSpPr>
            <p:cNvPr id="88" name="Google Shape;725;p25">
              <a:extLst>
                <a:ext uri="{FF2B5EF4-FFF2-40B4-BE49-F238E27FC236}">
                  <a16:creationId xmlns:a16="http://schemas.microsoft.com/office/drawing/2014/main" id="{97D3CCF8-B8FC-FC96-D5C4-59BFDBB1B7CC}"/>
                </a:ext>
              </a:extLst>
            </p:cNvPr>
            <p:cNvSpPr/>
            <p:nvPr/>
          </p:nvSpPr>
          <p:spPr>
            <a:xfrm>
              <a:off x="2977846" y="3250697"/>
              <a:ext cx="1662200" cy="779641"/>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CC592C9E-6999-9FE6-565D-9ED2ACBBB8F3}"/>
                </a:ext>
              </a:extLst>
            </p:cNvPr>
            <p:cNvSpPr/>
            <p:nvPr/>
          </p:nvSpPr>
          <p:spPr>
            <a:xfrm rot="-191915">
              <a:off x="3331449" y="3083976"/>
              <a:ext cx="2531447" cy="1160042"/>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2BEDF6CA-420A-A0E9-9A38-92D72EFB093E}"/>
                </a:ext>
              </a:extLst>
            </p:cNvPr>
            <p:cNvSpPr txBox="1"/>
            <p:nvPr/>
          </p:nvSpPr>
          <p:spPr>
            <a:xfrm>
              <a:off x="1085819" y="3034448"/>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Scrapping and API</a:t>
              </a:r>
              <a:endParaRPr sz="6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71" name="Google Shape;729;p25">
            <a:extLst>
              <a:ext uri="{FF2B5EF4-FFF2-40B4-BE49-F238E27FC236}">
                <a16:creationId xmlns:a16="http://schemas.microsoft.com/office/drawing/2014/main" id="{8CE36D2B-E2D1-7175-F35E-434469070D5D}"/>
              </a:ext>
            </a:extLst>
          </p:cNvPr>
          <p:cNvGrpSpPr/>
          <p:nvPr/>
        </p:nvGrpSpPr>
        <p:grpSpPr>
          <a:xfrm>
            <a:off x="14889646" y="2832758"/>
            <a:ext cx="2109552" cy="1893775"/>
            <a:chOff x="1865381" y="4277506"/>
            <a:chExt cx="396131" cy="355612"/>
          </a:xfrm>
        </p:grpSpPr>
        <p:sp>
          <p:nvSpPr>
            <p:cNvPr id="82" name="Google Shape;730;p25">
              <a:extLst>
                <a:ext uri="{FF2B5EF4-FFF2-40B4-BE49-F238E27FC236}">
                  <a16:creationId xmlns:a16="http://schemas.microsoft.com/office/drawing/2014/main" id="{260D7F0A-16AE-D262-C760-B096953909A7}"/>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D25311E0-8F8A-D561-72A5-A4B88B8C1367}"/>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1FF76DBF-2E5E-7D04-FF87-C3FB2D2972C8}"/>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3256DBAA-D231-08F3-619A-16DAA324D728}"/>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6701D0F6-4E72-68E6-1D26-6376B8D6BBBF}"/>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2E7373E8-E5A5-F39B-84E6-F5399A36A88D}"/>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F949886D-F5A4-7BE9-F245-74340DB1C880}"/>
              </a:ext>
            </a:extLst>
          </p:cNvPr>
          <p:cNvSpPr txBox="1"/>
          <p:nvPr/>
        </p:nvSpPr>
        <p:spPr>
          <a:xfrm>
            <a:off x="12774701" y="-3079911"/>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6DB0DCD3-E401-C1EB-E622-62C767B6232C}"/>
              </a:ext>
            </a:extLst>
          </p:cNvPr>
          <p:cNvSpPr/>
          <p:nvPr/>
        </p:nvSpPr>
        <p:spPr>
          <a:xfrm rot="21408085">
            <a:off x="16252239" y="-10009457"/>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E72B2122-D92E-6953-3E1B-0BC63B0C6D7D}"/>
              </a:ext>
            </a:extLst>
          </p:cNvPr>
          <p:cNvGrpSpPr/>
          <p:nvPr/>
        </p:nvGrpSpPr>
        <p:grpSpPr>
          <a:xfrm>
            <a:off x="20010815" y="-5829870"/>
            <a:ext cx="1760643" cy="1908509"/>
            <a:chOff x="3110102" y="1499880"/>
            <a:chExt cx="330613" cy="358379"/>
          </a:xfrm>
        </p:grpSpPr>
        <p:sp>
          <p:nvSpPr>
            <p:cNvPr id="75" name="Google Shape;709;p25">
              <a:extLst>
                <a:ext uri="{FF2B5EF4-FFF2-40B4-BE49-F238E27FC236}">
                  <a16:creationId xmlns:a16="http://schemas.microsoft.com/office/drawing/2014/main" id="{99A915FE-4B92-243A-CEBD-838865378178}"/>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E8432C74-2A4B-8338-C826-760846F64EE1}"/>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7D033AE9-F2FF-B291-D206-0EA35E057FB9}"/>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400447D2-5D95-FC91-3AF6-F5C20964B7CF}"/>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CD42F9EE-EC69-9D9B-0C4A-8CE4DBF01320}"/>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F6AFBB2A-6736-6D23-83B5-6E0E1A235212}"/>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B1AB3D34-2A8C-D0EE-3A66-FD851ECCBF1F}"/>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descr="A graph with a number of urls&#10;&#10;AI-generated content may be incorrect.">
            <a:extLst>
              <a:ext uri="{FF2B5EF4-FFF2-40B4-BE49-F238E27FC236}">
                <a16:creationId xmlns:a16="http://schemas.microsoft.com/office/drawing/2014/main" id="{D69C4924-DB21-014A-8086-7188082E180A}"/>
              </a:ext>
            </a:extLst>
          </p:cNvPr>
          <p:cNvPicPr>
            <a:picLocks noChangeAspect="1"/>
          </p:cNvPicPr>
          <p:nvPr/>
        </p:nvPicPr>
        <p:blipFill>
          <a:blip r:embed="rId5"/>
          <a:stretch>
            <a:fillRect/>
          </a:stretch>
        </p:blipFill>
        <p:spPr>
          <a:xfrm>
            <a:off x="1058715" y="2068974"/>
            <a:ext cx="8673119" cy="6997371"/>
          </a:xfrm>
          <a:prstGeom prst="rect">
            <a:avLst/>
          </a:prstGeom>
        </p:spPr>
      </p:pic>
      <p:sp>
        <p:nvSpPr>
          <p:cNvPr id="25" name="TextBox 24">
            <a:extLst>
              <a:ext uri="{FF2B5EF4-FFF2-40B4-BE49-F238E27FC236}">
                <a16:creationId xmlns:a16="http://schemas.microsoft.com/office/drawing/2014/main" id="{180D6BE6-EBCB-78A0-CCC8-B0239404EEE5}"/>
              </a:ext>
            </a:extLst>
          </p:cNvPr>
          <p:cNvSpPr txBox="1"/>
          <p:nvPr/>
        </p:nvSpPr>
        <p:spPr>
          <a:xfrm>
            <a:off x="9969604" y="6216848"/>
            <a:ext cx="7879678"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800" b="1">
                <a:solidFill>
                  <a:srgbClr val="FF4F01"/>
                </a:solidFill>
                <a:ea typeface="Calibri"/>
                <a:cs typeface="Calibri"/>
              </a:rPr>
              <a:t>4 layers </a:t>
            </a:r>
            <a:r>
              <a:rPr lang="en-US" sz="2800" b="1">
                <a:ea typeface="Calibri"/>
                <a:cs typeface="Calibri"/>
              </a:rPr>
              <a:t>of added variables</a:t>
            </a:r>
            <a:r>
              <a:rPr lang="en-US" sz="2800">
                <a:ea typeface="Calibri"/>
                <a:cs typeface="Calibri"/>
              </a:rPr>
              <a:t>: </a:t>
            </a:r>
          </a:p>
          <a:p>
            <a:pPr marL="285750" indent="-285750">
              <a:buFont typeface="Calibri"/>
              <a:buChar char="-"/>
            </a:pPr>
            <a:r>
              <a:rPr lang="en-US" sz="2800">
                <a:ea typeface="Calibri"/>
                <a:cs typeface="Calibri"/>
              </a:rPr>
              <a:t>3 by using a </a:t>
            </a:r>
            <a:r>
              <a:rPr lang="en-US" sz="2800" b="1">
                <a:solidFill>
                  <a:srgbClr val="FF4F01"/>
                </a:solidFill>
                <a:ea typeface="Calibri"/>
                <a:cs typeface="Calibri"/>
              </a:rPr>
              <a:t>google search engine API </a:t>
            </a:r>
            <a:r>
              <a:rPr lang="en-US" sz="2800">
                <a:ea typeface="Calibri"/>
                <a:cs typeface="Calibri"/>
              </a:rPr>
              <a:t>and </a:t>
            </a:r>
            <a:r>
              <a:rPr lang="en-US" sz="2800" b="1">
                <a:solidFill>
                  <a:srgbClr val="FF4F01"/>
                </a:solidFill>
                <a:ea typeface="Calibri"/>
                <a:cs typeface="Calibri"/>
              </a:rPr>
              <a:t>scraping URLs</a:t>
            </a:r>
            <a:r>
              <a:rPr lang="en-US" sz="2800">
                <a:ea typeface="Calibri"/>
                <a:cs typeface="Calibri"/>
              </a:rPr>
              <a:t> from specific search terms in the bar search ("brand name", "brand name + logo"…)</a:t>
            </a:r>
          </a:p>
          <a:p>
            <a:pPr marL="285750" indent="-285750">
              <a:buFont typeface="Calibri"/>
              <a:buChar char="-"/>
            </a:pPr>
            <a:r>
              <a:rPr lang="en-US" sz="2800">
                <a:ea typeface="Calibri"/>
                <a:cs typeface="Calibri"/>
              </a:rPr>
              <a:t>1 by using </a:t>
            </a:r>
            <a:r>
              <a:rPr lang="en-US" sz="2800" b="1">
                <a:solidFill>
                  <a:srgbClr val="FF4F01"/>
                </a:solidFill>
                <a:ea typeface="Calibri"/>
                <a:cs typeface="Calibri"/>
              </a:rPr>
              <a:t>Gemini API </a:t>
            </a:r>
            <a:r>
              <a:rPr lang="en-US" sz="2800">
                <a:ea typeface="Calibri"/>
                <a:cs typeface="Calibri"/>
              </a:rPr>
              <a:t>and prompting to get descriptions for given brand names</a:t>
            </a:r>
          </a:p>
        </p:txBody>
      </p:sp>
    </p:spTree>
    <p:extLst>
      <p:ext uri="{BB962C8B-B14F-4D97-AF65-F5344CB8AC3E}">
        <p14:creationId xmlns:p14="http://schemas.microsoft.com/office/powerpoint/2010/main" val="293577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1BC89-D9C0-6FE8-F362-78B378892E81}"/>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B70E20D8-F957-8F68-4605-ADC840D7F5B4}"/>
              </a:ext>
            </a:extLst>
          </p:cNvPr>
          <p:cNvSpPr/>
          <p:nvPr/>
        </p:nvSpPr>
        <p:spPr>
          <a:xfrm>
            <a:off x="14525048" y="-1967611"/>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FF5C124B-5B66-D3D3-F4E4-3BA6BD05B94E}"/>
              </a:ext>
            </a:extLst>
          </p:cNvPr>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97485294-E003-0E37-7D97-3B3B21A4ED3E}"/>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3B775278-1FC4-0BB3-8A78-6C441984F082}"/>
              </a:ext>
            </a:extLst>
          </p:cNvPr>
          <p:cNvSpPr/>
          <p:nvPr/>
        </p:nvSpPr>
        <p:spPr>
          <a:xfrm>
            <a:off x="10525250" y="-883089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D2A89B1B-D34F-1D49-8ACF-EC7899C4ADA6}"/>
              </a:ext>
            </a:extLst>
          </p:cNvPr>
          <p:cNvCxnSpPr>
            <a:stCxn id="66" idx="3"/>
          </p:cNvCxnSpPr>
          <p:nvPr/>
        </p:nvCxnSpPr>
        <p:spPr>
          <a:xfrm>
            <a:off x="9731843" y="-9065560"/>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1DFEABDD-1241-F4C1-642F-5062590132C8}"/>
              </a:ext>
            </a:extLst>
          </p:cNvPr>
          <p:cNvSpPr/>
          <p:nvPr/>
        </p:nvSpPr>
        <p:spPr>
          <a:xfrm rot="21408085">
            <a:off x="7897371" y="-9600151"/>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B11CE6CC-9E81-22C1-AEC5-EE678A24EB4A}"/>
              </a:ext>
            </a:extLst>
          </p:cNvPr>
          <p:cNvSpPr txBox="1"/>
          <p:nvPr/>
        </p:nvSpPr>
        <p:spPr>
          <a:xfrm>
            <a:off x="-304393" y="-10209456"/>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Cleaning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cxnSp>
        <p:nvCxnSpPr>
          <p:cNvPr id="67" name="Google Shape;717;p25">
            <a:extLst>
              <a:ext uri="{FF2B5EF4-FFF2-40B4-BE49-F238E27FC236}">
                <a16:creationId xmlns:a16="http://schemas.microsoft.com/office/drawing/2014/main" id="{C9FA5742-B1E5-2C48-55B8-810F81B81106}"/>
              </a:ext>
            </a:extLst>
          </p:cNvPr>
          <p:cNvCxnSpPr>
            <a:cxnSpLocks/>
            <a:stCxn id="68" idx="1"/>
          </p:cNvCxnSpPr>
          <p:nvPr/>
        </p:nvCxnSpPr>
        <p:spPr>
          <a:xfrm flipH="1">
            <a:off x="17054016" y="-9333609"/>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8CA1003D-716F-ECAC-BC8F-D72C86D0E3CE}"/>
              </a:ext>
            </a:extLst>
          </p:cNvPr>
          <p:cNvSpPr txBox="1"/>
          <p:nvPr/>
        </p:nvSpPr>
        <p:spPr>
          <a:xfrm>
            <a:off x="19996826" y="-10477500"/>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7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F3F5D52B-F994-2213-EFA4-837309650A06}"/>
              </a:ext>
            </a:extLst>
          </p:cNvPr>
          <p:cNvGrpSpPr/>
          <p:nvPr/>
        </p:nvGrpSpPr>
        <p:grpSpPr>
          <a:xfrm>
            <a:off x="10645969" y="-6016781"/>
            <a:ext cx="1760643" cy="1911896"/>
            <a:chOff x="507625" y="1500293"/>
            <a:chExt cx="330613" cy="359015"/>
          </a:xfrm>
        </p:grpSpPr>
        <p:sp>
          <p:nvSpPr>
            <p:cNvPr id="91" name="Google Shape;722;p25">
              <a:extLst>
                <a:ext uri="{FF2B5EF4-FFF2-40B4-BE49-F238E27FC236}">
                  <a16:creationId xmlns:a16="http://schemas.microsoft.com/office/drawing/2014/main" id="{58CE56DB-19D7-8371-C0FB-4FBA3B7A53A4}"/>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891B2D41-43D5-54A4-1742-CC997135C9EC}"/>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24;p25">
            <a:extLst>
              <a:ext uri="{FF2B5EF4-FFF2-40B4-BE49-F238E27FC236}">
                <a16:creationId xmlns:a16="http://schemas.microsoft.com/office/drawing/2014/main" id="{58669067-B385-EF14-CCBA-B351D7FAA00D}"/>
              </a:ext>
            </a:extLst>
          </p:cNvPr>
          <p:cNvGrpSpPr/>
          <p:nvPr/>
        </p:nvGrpSpPr>
        <p:grpSpPr>
          <a:xfrm>
            <a:off x="-2620848" y="-382087"/>
            <a:ext cx="25439804" cy="6441435"/>
            <a:chOff x="1085819" y="3034448"/>
            <a:chExt cx="4777077" cy="1209570"/>
          </a:xfrm>
        </p:grpSpPr>
        <p:sp>
          <p:nvSpPr>
            <p:cNvPr id="88" name="Google Shape;725;p25">
              <a:extLst>
                <a:ext uri="{FF2B5EF4-FFF2-40B4-BE49-F238E27FC236}">
                  <a16:creationId xmlns:a16="http://schemas.microsoft.com/office/drawing/2014/main" id="{B4DF79B7-41B7-5FE8-5E84-AA00FA4CF7A8}"/>
                </a:ext>
              </a:extLst>
            </p:cNvPr>
            <p:cNvSpPr/>
            <p:nvPr/>
          </p:nvSpPr>
          <p:spPr>
            <a:xfrm>
              <a:off x="2977846" y="3250697"/>
              <a:ext cx="1662200" cy="779641"/>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52B19C22-8268-678F-F043-294D1AE23ADB}"/>
                </a:ext>
              </a:extLst>
            </p:cNvPr>
            <p:cNvSpPr/>
            <p:nvPr/>
          </p:nvSpPr>
          <p:spPr>
            <a:xfrm rot="-191915">
              <a:off x="3331449" y="3083976"/>
              <a:ext cx="2531447" cy="1160042"/>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C40E402D-5FB0-A94A-2F93-3E085A20DC12}"/>
                </a:ext>
              </a:extLst>
            </p:cNvPr>
            <p:cNvSpPr txBox="1"/>
            <p:nvPr/>
          </p:nvSpPr>
          <p:spPr>
            <a:xfrm>
              <a:off x="1085819" y="3034448"/>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Scrapping and API</a:t>
              </a:r>
              <a:endParaRPr sz="6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grpSp>
        <p:nvGrpSpPr>
          <p:cNvPr id="71" name="Google Shape;729;p25">
            <a:extLst>
              <a:ext uri="{FF2B5EF4-FFF2-40B4-BE49-F238E27FC236}">
                <a16:creationId xmlns:a16="http://schemas.microsoft.com/office/drawing/2014/main" id="{7F41A279-ED76-4F2D-24F2-644AE19DB8D5}"/>
              </a:ext>
            </a:extLst>
          </p:cNvPr>
          <p:cNvGrpSpPr/>
          <p:nvPr/>
        </p:nvGrpSpPr>
        <p:grpSpPr>
          <a:xfrm>
            <a:off x="14889646" y="2832758"/>
            <a:ext cx="2109552" cy="1893775"/>
            <a:chOff x="1865381" y="4277506"/>
            <a:chExt cx="396131" cy="355612"/>
          </a:xfrm>
        </p:grpSpPr>
        <p:sp>
          <p:nvSpPr>
            <p:cNvPr id="82" name="Google Shape;730;p25">
              <a:extLst>
                <a:ext uri="{FF2B5EF4-FFF2-40B4-BE49-F238E27FC236}">
                  <a16:creationId xmlns:a16="http://schemas.microsoft.com/office/drawing/2014/main" id="{FAAAED5C-C907-D2A9-A9D0-530CB489D7B9}"/>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EB95CC70-7DC2-2027-3EC9-15B3CC532793}"/>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EF96C995-4FD1-7219-9789-1A156F9F65ED}"/>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AD619B36-3007-5317-8EFC-9B9E8EE21016}"/>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C6F567BF-98CD-04F8-7635-F3312D1A0F0F}"/>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C9B7C58A-8392-1CB9-987A-B4FB68B3A36A}"/>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520BE0B7-DC9A-8714-F496-4AF4215D22C0}"/>
              </a:ext>
            </a:extLst>
          </p:cNvPr>
          <p:cNvSpPr txBox="1"/>
          <p:nvPr/>
        </p:nvSpPr>
        <p:spPr>
          <a:xfrm>
            <a:off x="12774701" y="-3079911"/>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7D0F87DF-BB95-23D8-C65C-5662D4C4BEF7}"/>
              </a:ext>
            </a:extLst>
          </p:cNvPr>
          <p:cNvSpPr/>
          <p:nvPr/>
        </p:nvSpPr>
        <p:spPr>
          <a:xfrm rot="21408085">
            <a:off x="16252239" y="-10009457"/>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FF6069E7-2DCE-B8E0-6926-9D4AD06CB90C}"/>
              </a:ext>
            </a:extLst>
          </p:cNvPr>
          <p:cNvGrpSpPr/>
          <p:nvPr/>
        </p:nvGrpSpPr>
        <p:grpSpPr>
          <a:xfrm>
            <a:off x="20010815" y="-5829870"/>
            <a:ext cx="1760643" cy="1908509"/>
            <a:chOff x="3110102" y="1499880"/>
            <a:chExt cx="330613" cy="358379"/>
          </a:xfrm>
        </p:grpSpPr>
        <p:sp>
          <p:nvSpPr>
            <p:cNvPr id="75" name="Google Shape;709;p25">
              <a:extLst>
                <a:ext uri="{FF2B5EF4-FFF2-40B4-BE49-F238E27FC236}">
                  <a16:creationId xmlns:a16="http://schemas.microsoft.com/office/drawing/2014/main" id="{153BD23D-2EA9-FFC2-6D0A-F57532893D80}"/>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7DDC886D-D6CD-6B07-44B0-5D2242DA1383}"/>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7A4528DA-B204-1B5B-9578-CC34E1358428}"/>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43422A23-F4B3-16FB-6921-2EB06C9D7D87}"/>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7BCA048F-F26B-61D5-3AF2-DB566D841856}"/>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629CFD66-454A-ACE2-3156-66E273C50A90}"/>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D91822B8-EE96-1F78-85BE-45B68580ADD0}"/>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computer program&#10;&#10;AI-generated content may be incorrect.">
            <a:extLst>
              <a:ext uri="{FF2B5EF4-FFF2-40B4-BE49-F238E27FC236}">
                <a16:creationId xmlns:a16="http://schemas.microsoft.com/office/drawing/2014/main" id="{084BC147-C6ED-131D-3704-1224E0E0655D}"/>
              </a:ext>
            </a:extLst>
          </p:cNvPr>
          <p:cNvPicPr>
            <a:picLocks noChangeAspect="1"/>
          </p:cNvPicPr>
          <p:nvPr/>
        </p:nvPicPr>
        <p:blipFill>
          <a:blip r:embed="rId5"/>
          <a:stretch>
            <a:fillRect/>
          </a:stretch>
        </p:blipFill>
        <p:spPr>
          <a:xfrm>
            <a:off x="839697" y="1943100"/>
            <a:ext cx="11186109" cy="7835195"/>
          </a:xfrm>
          <a:prstGeom prst="rect">
            <a:avLst/>
          </a:prstGeom>
        </p:spPr>
      </p:pic>
      <p:sp>
        <p:nvSpPr>
          <p:cNvPr id="3" name="TextBox 2">
            <a:extLst>
              <a:ext uri="{FF2B5EF4-FFF2-40B4-BE49-F238E27FC236}">
                <a16:creationId xmlns:a16="http://schemas.microsoft.com/office/drawing/2014/main" id="{DF04A5DD-D197-A936-D247-B9DFCC9A2218}"/>
              </a:ext>
            </a:extLst>
          </p:cNvPr>
          <p:cNvSpPr txBox="1"/>
          <p:nvPr/>
        </p:nvSpPr>
        <p:spPr>
          <a:xfrm>
            <a:off x="12279438" y="7776508"/>
            <a:ext cx="5168865" cy="193899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400">
                <a:latin typeface="Arial" panose="020B0604020202020204" pitchFamily="34" charset="0"/>
                <a:ea typeface="Calibri"/>
                <a:cs typeface="Arial" panose="020B0604020202020204" pitchFamily="34" charset="0"/>
              </a:rPr>
              <a:t>Then adding data to the </a:t>
            </a:r>
            <a:r>
              <a:rPr lang="en-US" sz="2400" err="1">
                <a:latin typeface="Arial" panose="020B0604020202020204" pitchFamily="34" charset="0"/>
                <a:ea typeface="Calibri"/>
                <a:cs typeface="Arial" panose="020B0604020202020204" pitchFamily="34" charset="0"/>
              </a:rPr>
              <a:t>dataframe</a:t>
            </a:r>
            <a:r>
              <a:rPr lang="en-US" sz="2400">
                <a:latin typeface="Arial" panose="020B0604020202020204" pitchFamily="34" charset="0"/>
                <a:ea typeface="Calibri"/>
                <a:cs typeface="Arial" panose="020B0604020202020204" pitchFamily="34" charset="0"/>
              </a:rPr>
              <a:t> and analyzing the similarity between these added variables and grouping brands when the similarity is above a chosen threshold</a:t>
            </a:r>
          </a:p>
        </p:txBody>
      </p:sp>
    </p:spTree>
    <p:extLst>
      <p:ext uri="{BB962C8B-B14F-4D97-AF65-F5344CB8AC3E}">
        <p14:creationId xmlns:p14="http://schemas.microsoft.com/office/powerpoint/2010/main" val="274720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a:extLst>
            <a:ext uri="{FF2B5EF4-FFF2-40B4-BE49-F238E27FC236}">
              <a16:creationId xmlns:a16="http://schemas.microsoft.com/office/drawing/2014/main" id="{6AF6F0B8-3C19-48BA-9A6B-081F3474FF3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A12113D-E189-9A28-2057-8E1DBDCCCA56}"/>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69E5F9DF-CBAA-20C6-D51B-2EB80D574C3D}"/>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624F4418-9E97-4917-83BA-E0EA62D92030}"/>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9" name="Group 9">
            <a:extLst>
              <a:ext uri="{FF2B5EF4-FFF2-40B4-BE49-F238E27FC236}">
                <a16:creationId xmlns:a16="http://schemas.microsoft.com/office/drawing/2014/main" id="{F481A31E-9A57-D54E-0423-1F6C16C35D22}"/>
              </a:ext>
            </a:extLst>
          </p:cNvPr>
          <p:cNvGrpSpPr/>
          <p:nvPr/>
        </p:nvGrpSpPr>
        <p:grpSpPr>
          <a:xfrm>
            <a:off x="11330286" y="7677804"/>
            <a:ext cx="5618304" cy="5618304"/>
            <a:chOff x="0" y="0"/>
            <a:chExt cx="812800" cy="812800"/>
          </a:xfrm>
        </p:grpSpPr>
        <p:sp>
          <p:nvSpPr>
            <p:cNvPr id="10" name="Freeform 10">
              <a:extLst>
                <a:ext uri="{FF2B5EF4-FFF2-40B4-BE49-F238E27FC236}">
                  <a16:creationId xmlns:a16="http://schemas.microsoft.com/office/drawing/2014/main" id="{C301155E-EF92-0914-AEAA-F4FB8E1CA0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B6BB567D-3B2C-3261-5499-07BB2646C746}"/>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35" name="Group 34">
            <a:extLst>
              <a:ext uri="{FF2B5EF4-FFF2-40B4-BE49-F238E27FC236}">
                <a16:creationId xmlns:a16="http://schemas.microsoft.com/office/drawing/2014/main" id="{C5C55972-B2F1-850D-B5E7-D9FD7D455510}"/>
              </a:ext>
            </a:extLst>
          </p:cNvPr>
          <p:cNvGrpSpPr/>
          <p:nvPr/>
        </p:nvGrpSpPr>
        <p:grpSpPr>
          <a:xfrm>
            <a:off x="762000" y="2135528"/>
            <a:ext cx="4917730" cy="6015944"/>
            <a:chOff x="1118583" y="1234735"/>
            <a:chExt cx="4917730" cy="6015944"/>
          </a:xfrm>
        </p:grpSpPr>
        <p:sp>
          <p:nvSpPr>
            <p:cNvPr id="28" name="TextBox 17">
              <a:extLst>
                <a:ext uri="{FF2B5EF4-FFF2-40B4-BE49-F238E27FC236}">
                  <a16:creationId xmlns:a16="http://schemas.microsoft.com/office/drawing/2014/main" id="{853AA9E2-FC65-D1CB-7A4F-9291102EC81E}"/>
                </a:ext>
              </a:extLst>
            </p:cNvPr>
            <p:cNvSpPr txBox="1"/>
            <p:nvPr/>
          </p:nvSpPr>
          <p:spPr>
            <a:xfrm>
              <a:off x="1305817" y="1234735"/>
              <a:ext cx="4211019" cy="4154984"/>
            </a:xfrm>
            <a:prstGeom prst="rect">
              <a:avLst/>
            </a:prstGeom>
          </p:spPr>
          <p:txBody>
            <a:bodyPr lIns="0" tIns="0" rIns="0" bIns="0" rtlCol="0" anchor="t">
              <a:spAutoFit/>
            </a:bodyPr>
            <a:lstStyle/>
            <a:p>
              <a:r>
                <a:rPr lang="en-IN" sz="5400" dirty="0">
                  <a:solidFill>
                    <a:schemeClr val="bg1"/>
                  </a:solidFill>
                  <a:effectLst/>
                  <a:latin typeface="Arial" panose="020B0604020202020204" pitchFamily="34" charset="0"/>
                  <a:cs typeface="Arial" panose="020B0604020202020204" pitchFamily="34" charset="0"/>
                </a:rPr>
                <a:t>Analysis and Visualization: Bringing Brands Together</a:t>
              </a:r>
            </a:p>
          </p:txBody>
        </p:sp>
        <p:sp>
          <p:nvSpPr>
            <p:cNvPr id="29" name="AutoShape 18">
              <a:extLst>
                <a:ext uri="{FF2B5EF4-FFF2-40B4-BE49-F238E27FC236}">
                  <a16:creationId xmlns:a16="http://schemas.microsoft.com/office/drawing/2014/main" id="{FF344114-3246-F205-9E91-3D1F4F06C97F}"/>
                </a:ext>
              </a:extLst>
            </p:cNvPr>
            <p:cNvSpPr/>
            <p:nvPr/>
          </p:nvSpPr>
          <p:spPr>
            <a:xfrm>
              <a:off x="1118583" y="5720034"/>
              <a:ext cx="4398254" cy="0"/>
            </a:xfrm>
            <a:prstGeom prst="line">
              <a:avLst/>
            </a:prstGeom>
            <a:ln w="139700" cap="flat">
              <a:solidFill>
                <a:srgbClr val="FA632A"/>
              </a:solidFill>
              <a:prstDash val="solid"/>
              <a:headEnd type="none" w="sm" len="sm"/>
              <a:tailEnd type="none" w="sm" len="sm"/>
            </a:ln>
          </p:spPr>
          <p:txBody>
            <a:bodyPr/>
            <a:lstStyle/>
            <a:p>
              <a:endParaRPr lang="en-US"/>
            </a:p>
          </p:txBody>
        </p:sp>
        <p:sp>
          <p:nvSpPr>
            <p:cNvPr id="31" name="TextBox 30">
              <a:extLst>
                <a:ext uri="{FF2B5EF4-FFF2-40B4-BE49-F238E27FC236}">
                  <a16:creationId xmlns:a16="http://schemas.microsoft.com/office/drawing/2014/main" id="{48B52D21-DA85-3CA1-C45F-186F1AA37907}"/>
                </a:ext>
              </a:extLst>
            </p:cNvPr>
            <p:cNvSpPr txBox="1"/>
            <p:nvPr/>
          </p:nvSpPr>
          <p:spPr>
            <a:xfrm>
              <a:off x="1311913" y="6050350"/>
              <a:ext cx="4724400" cy="1200329"/>
            </a:xfrm>
            <a:prstGeom prst="rect">
              <a:avLst/>
            </a:prstGeom>
            <a:noFill/>
          </p:spPr>
          <p:txBody>
            <a:bodyPr wrap="square">
              <a:spAutoFit/>
            </a:bodyPr>
            <a:lstStyle/>
            <a:p>
              <a:r>
                <a:rPr lang="en-IN" sz="3600" dirty="0">
                  <a:solidFill>
                    <a:schemeClr val="bg1"/>
                  </a:solidFill>
                  <a:latin typeface="Arial" panose="020B0604020202020204" pitchFamily="34" charset="0"/>
                  <a:ea typeface="Fira Sans Extra Condensed Medium"/>
                  <a:cs typeface="Arial" panose="020B0604020202020204" pitchFamily="34" charset="0"/>
                  <a:sym typeface="Fira Sans Extra Condensed Medium"/>
                </a:rPr>
                <a:t>Similarity grouping with added data </a:t>
              </a:r>
            </a:p>
          </p:txBody>
        </p:sp>
      </p:grpSp>
      <p:pic>
        <p:nvPicPr>
          <p:cNvPr id="32" name="Picture 31" descr="A black background with orange letters&#10;&#10;AI-generated content may be incorrect.">
            <a:extLst>
              <a:ext uri="{FF2B5EF4-FFF2-40B4-BE49-F238E27FC236}">
                <a16:creationId xmlns:a16="http://schemas.microsoft.com/office/drawing/2014/main" id="{D30910D9-1337-388F-9021-1F0661E99718}"/>
              </a:ext>
            </a:extLst>
          </p:cNvPr>
          <p:cNvPicPr>
            <a:picLocks noChangeAspect="1"/>
          </p:cNvPicPr>
          <p:nvPr/>
        </p:nvPicPr>
        <p:blipFill rotWithShape="1">
          <a:blip r:embed="rId2">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pic>
        <p:nvPicPr>
          <p:cNvPr id="34" name="Picture 33" descr="A screen shot of a computer&#10;&#10;AI-generated content may be incorrect.">
            <a:extLst>
              <a:ext uri="{FF2B5EF4-FFF2-40B4-BE49-F238E27FC236}">
                <a16:creationId xmlns:a16="http://schemas.microsoft.com/office/drawing/2014/main" id="{CD6D48CB-13FA-133F-1F18-6339ED8DF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758" y="2898353"/>
            <a:ext cx="12088487" cy="4442519"/>
          </a:xfrm>
          <a:prstGeom prst="rect">
            <a:avLst/>
          </a:prstGeom>
        </p:spPr>
      </p:pic>
    </p:spTree>
    <p:extLst>
      <p:ext uri="{BB962C8B-B14F-4D97-AF65-F5344CB8AC3E}">
        <p14:creationId xmlns:p14="http://schemas.microsoft.com/office/powerpoint/2010/main" val="2360921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a:extLst>
            <a:ext uri="{FF2B5EF4-FFF2-40B4-BE49-F238E27FC236}">
              <a16:creationId xmlns:a16="http://schemas.microsoft.com/office/drawing/2014/main" id="{9281DAA8-4F11-E5B4-D332-AF07C7CEDEF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EF6B9A-BF08-DE05-3124-CF3813EABD68}"/>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C5EECD24-6720-F009-EA71-ABFB4FD2BE76}"/>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826B68AD-6AAE-9EE4-86A6-245411197826}"/>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9" name="Group 9">
            <a:extLst>
              <a:ext uri="{FF2B5EF4-FFF2-40B4-BE49-F238E27FC236}">
                <a16:creationId xmlns:a16="http://schemas.microsoft.com/office/drawing/2014/main" id="{30F81A11-6006-58C7-99DF-1219C9422D1A}"/>
              </a:ext>
            </a:extLst>
          </p:cNvPr>
          <p:cNvGrpSpPr/>
          <p:nvPr/>
        </p:nvGrpSpPr>
        <p:grpSpPr>
          <a:xfrm>
            <a:off x="11330286" y="7677804"/>
            <a:ext cx="5618304" cy="5618304"/>
            <a:chOff x="0" y="0"/>
            <a:chExt cx="812800" cy="812800"/>
          </a:xfrm>
        </p:grpSpPr>
        <p:sp>
          <p:nvSpPr>
            <p:cNvPr id="10" name="Freeform 10">
              <a:extLst>
                <a:ext uri="{FF2B5EF4-FFF2-40B4-BE49-F238E27FC236}">
                  <a16:creationId xmlns:a16="http://schemas.microsoft.com/office/drawing/2014/main" id="{170F6953-610C-B757-7C60-E4122CF253D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3400EC89-4315-754D-526A-9837A8AA4846}"/>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35" name="Group 34">
            <a:extLst>
              <a:ext uri="{FF2B5EF4-FFF2-40B4-BE49-F238E27FC236}">
                <a16:creationId xmlns:a16="http://schemas.microsoft.com/office/drawing/2014/main" id="{3916476B-A863-579A-61D4-8D9461DE98CE}"/>
              </a:ext>
            </a:extLst>
          </p:cNvPr>
          <p:cNvGrpSpPr/>
          <p:nvPr/>
        </p:nvGrpSpPr>
        <p:grpSpPr>
          <a:xfrm>
            <a:off x="762000" y="2472830"/>
            <a:ext cx="3886200" cy="4912972"/>
            <a:chOff x="1118583" y="1234735"/>
            <a:chExt cx="4917730" cy="6015944"/>
          </a:xfrm>
        </p:grpSpPr>
        <p:sp>
          <p:nvSpPr>
            <p:cNvPr id="28" name="TextBox 17">
              <a:extLst>
                <a:ext uri="{FF2B5EF4-FFF2-40B4-BE49-F238E27FC236}">
                  <a16:creationId xmlns:a16="http://schemas.microsoft.com/office/drawing/2014/main" id="{0E4EAD3A-AB14-AEEB-766D-9FD65BE789DB}"/>
                </a:ext>
              </a:extLst>
            </p:cNvPr>
            <p:cNvSpPr txBox="1"/>
            <p:nvPr/>
          </p:nvSpPr>
          <p:spPr>
            <a:xfrm>
              <a:off x="1305817" y="1234735"/>
              <a:ext cx="4211019" cy="2708434"/>
            </a:xfrm>
            <a:prstGeom prst="rect">
              <a:avLst/>
            </a:prstGeom>
          </p:spPr>
          <p:txBody>
            <a:bodyPr lIns="0" tIns="0" rIns="0" bIns="0" rtlCol="0" anchor="t">
              <a:spAutoFit/>
            </a:bodyPr>
            <a:lstStyle/>
            <a:p>
              <a:r>
                <a:rPr lang="en-IN" sz="4400">
                  <a:solidFill>
                    <a:schemeClr val="bg1"/>
                  </a:solidFill>
                  <a:effectLst/>
                  <a:latin typeface="Arial" panose="020B0604020202020204" pitchFamily="34" charset="0"/>
                  <a:cs typeface="Arial" panose="020B0604020202020204" pitchFamily="34" charset="0"/>
                </a:rPr>
                <a:t>Analysis and Visualization: Bringing Brands Together</a:t>
              </a:r>
            </a:p>
          </p:txBody>
        </p:sp>
        <p:sp>
          <p:nvSpPr>
            <p:cNvPr id="29" name="AutoShape 18">
              <a:extLst>
                <a:ext uri="{FF2B5EF4-FFF2-40B4-BE49-F238E27FC236}">
                  <a16:creationId xmlns:a16="http://schemas.microsoft.com/office/drawing/2014/main" id="{8B8F9F70-C949-AD7A-1C30-C3B3D2BB4E75}"/>
                </a:ext>
              </a:extLst>
            </p:cNvPr>
            <p:cNvSpPr/>
            <p:nvPr/>
          </p:nvSpPr>
          <p:spPr>
            <a:xfrm>
              <a:off x="1118583" y="5720034"/>
              <a:ext cx="4398254" cy="0"/>
            </a:xfrm>
            <a:prstGeom prst="line">
              <a:avLst/>
            </a:prstGeom>
            <a:ln w="139700" cap="flat">
              <a:solidFill>
                <a:srgbClr val="FA632A"/>
              </a:solidFill>
              <a:prstDash val="solid"/>
              <a:headEnd type="none" w="sm" len="sm"/>
              <a:tailEnd type="none" w="sm" len="sm"/>
            </a:ln>
          </p:spPr>
          <p:txBody>
            <a:bodyPr/>
            <a:lstStyle/>
            <a:p>
              <a:endParaRPr lang="en-US"/>
            </a:p>
          </p:txBody>
        </p:sp>
        <p:sp>
          <p:nvSpPr>
            <p:cNvPr id="31" name="TextBox 30">
              <a:extLst>
                <a:ext uri="{FF2B5EF4-FFF2-40B4-BE49-F238E27FC236}">
                  <a16:creationId xmlns:a16="http://schemas.microsoft.com/office/drawing/2014/main" id="{951CD49D-8DFC-62D5-0FBD-746023435597}"/>
                </a:ext>
              </a:extLst>
            </p:cNvPr>
            <p:cNvSpPr txBox="1"/>
            <p:nvPr/>
          </p:nvSpPr>
          <p:spPr>
            <a:xfrm>
              <a:off x="1311913" y="6050350"/>
              <a:ext cx="4724400" cy="1200329"/>
            </a:xfrm>
            <a:prstGeom prst="rect">
              <a:avLst/>
            </a:prstGeom>
            <a:noFill/>
          </p:spPr>
          <p:txBody>
            <a:bodyPr wrap="square">
              <a:spAutoFit/>
            </a:bodyPr>
            <a:lstStyle/>
            <a:p>
              <a:r>
                <a:rPr lang="en-IN" sz="3600">
                  <a:solidFill>
                    <a:schemeClr val="bg1"/>
                  </a:solidFill>
                  <a:latin typeface="Arial" panose="020B0604020202020204" pitchFamily="34" charset="0"/>
                  <a:ea typeface="Fira Sans Extra Condensed Medium"/>
                  <a:cs typeface="Arial" panose="020B0604020202020204" pitchFamily="34" charset="0"/>
                  <a:sym typeface="Fira Sans Extra Condensed Medium"/>
                </a:rPr>
                <a:t>Similarity grouping with added data </a:t>
              </a:r>
            </a:p>
          </p:txBody>
        </p:sp>
      </p:grpSp>
      <p:pic>
        <p:nvPicPr>
          <p:cNvPr id="32" name="Picture 31" descr="A black background with orange letters&#10;&#10;AI-generated content may be incorrect.">
            <a:extLst>
              <a:ext uri="{FF2B5EF4-FFF2-40B4-BE49-F238E27FC236}">
                <a16:creationId xmlns:a16="http://schemas.microsoft.com/office/drawing/2014/main" id="{8A3D0E11-AEC8-FF72-7386-C59C685EC87C}"/>
              </a:ext>
            </a:extLst>
          </p:cNvPr>
          <p:cNvPicPr>
            <a:picLocks noChangeAspect="1"/>
          </p:cNvPicPr>
          <p:nvPr/>
        </p:nvPicPr>
        <p:blipFill rotWithShape="1">
          <a:blip r:embed="rId2">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7048C257-1E7E-BA16-0E8E-9C0BCB569B06}"/>
              </a:ext>
            </a:extLst>
          </p:cNvPr>
          <p:cNvPicPr>
            <a:picLocks noChangeAspect="1"/>
          </p:cNvPicPr>
          <p:nvPr/>
        </p:nvPicPr>
        <p:blipFill>
          <a:blip r:embed="rId3"/>
          <a:stretch>
            <a:fillRect/>
          </a:stretch>
        </p:blipFill>
        <p:spPr>
          <a:xfrm>
            <a:off x="9226619" y="5311996"/>
            <a:ext cx="8614725" cy="400110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999D4C4-FBC9-8A9F-BAA5-D4ABC7D2853F}"/>
              </a:ext>
            </a:extLst>
          </p:cNvPr>
          <p:cNvPicPr>
            <a:picLocks noChangeAspect="1"/>
          </p:cNvPicPr>
          <p:nvPr/>
        </p:nvPicPr>
        <p:blipFill>
          <a:blip r:embed="rId4"/>
          <a:srcRect l="8322" t="25148" r="7146" b="11029"/>
          <a:stretch/>
        </p:blipFill>
        <p:spPr>
          <a:xfrm>
            <a:off x="5831506" y="1564521"/>
            <a:ext cx="11237294" cy="3350379"/>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0A8557B0-C63A-6B10-7190-96556E74AC54}"/>
              </a:ext>
            </a:extLst>
          </p:cNvPr>
          <p:cNvPicPr>
            <a:picLocks noChangeAspect="1"/>
          </p:cNvPicPr>
          <p:nvPr/>
        </p:nvPicPr>
        <p:blipFill>
          <a:blip r:embed="rId5"/>
          <a:srcRect l="1435" t="34596" r="46029" b="4018"/>
          <a:stretch/>
        </p:blipFill>
        <p:spPr>
          <a:xfrm>
            <a:off x="5688428" y="6348503"/>
            <a:ext cx="3372955" cy="1753294"/>
          </a:xfrm>
          <a:prstGeom prst="rect">
            <a:avLst/>
          </a:prstGeom>
        </p:spPr>
      </p:pic>
      <p:pic>
        <p:nvPicPr>
          <p:cNvPr id="8" name="Picture 7" descr="A screen shot of a computer code&#10;&#10;AI-generated content may be incorrect.">
            <a:extLst>
              <a:ext uri="{FF2B5EF4-FFF2-40B4-BE49-F238E27FC236}">
                <a16:creationId xmlns:a16="http://schemas.microsoft.com/office/drawing/2014/main" id="{9A9BECBB-8539-636C-2C57-BBAFEC1A97D1}"/>
              </a:ext>
            </a:extLst>
          </p:cNvPr>
          <p:cNvPicPr>
            <a:picLocks noChangeAspect="1"/>
          </p:cNvPicPr>
          <p:nvPr/>
        </p:nvPicPr>
        <p:blipFill>
          <a:blip r:embed="rId6"/>
          <a:srcRect l="-439" t="50237" r="52570" b="9479"/>
          <a:stretch/>
        </p:blipFill>
        <p:spPr>
          <a:xfrm>
            <a:off x="5694308" y="5372100"/>
            <a:ext cx="3363061" cy="765360"/>
          </a:xfrm>
          <a:prstGeom prst="rect">
            <a:avLst/>
          </a:prstGeom>
        </p:spPr>
      </p:pic>
      <p:sp>
        <p:nvSpPr>
          <p:cNvPr id="12" name="TextBox 11">
            <a:extLst>
              <a:ext uri="{FF2B5EF4-FFF2-40B4-BE49-F238E27FC236}">
                <a16:creationId xmlns:a16="http://schemas.microsoft.com/office/drawing/2014/main" id="{36CAF55A-E3EC-89EC-B9FC-28EE0FC9ECE8}"/>
              </a:ext>
            </a:extLst>
          </p:cNvPr>
          <p:cNvSpPr txBox="1"/>
          <p:nvPr/>
        </p:nvSpPr>
        <p:spPr>
          <a:xfrm>
            <a:off x="6209413" y="636145"/>
            <a:ext cx="8971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For the 3 layers of added URLs, a brand pairwise count of common URL is computed and the brands are added to same group if the count is above selected threshold</a:t>
            </a:r>
            <a:endParaRPr lang="en-US">
              <a:solidFill>
                <a:schemeClr val="bg1"/>
              </a:solidFill>
            </a:endParaRPr>
          </a:p>
        </p:txBody>
      </p:sp>
    </p:spTree>
    <p:extLst>
      <p:ext uri="{BB962C8B-B14F-4D97-AF65-F5344CB8AC3E}">
        <p14:creationId xmlns:p14="http://schemas.microsoft.com/office/powerpoint/2010/main" val="3290248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a:extLst>
            <a:ext uri="{FF2B5EF4-FFF2-40B4-BE49-F238E27FC236}">
              <a16:creationId xmlns:a16="http://schemas.microsoft.com/office/drawing/2014/main" id="{CC365328-26B1-D80F-680E-A896D990DF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ADBCD3-5610-5831-8901-C21C12D0DA65}"/>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6DEA48C2-19EA-FFFD-5748-ED14A575E4BF}"/>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E6A26D16-889A-F18F-BC9C-D44CA7B47F64}"/>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9" name="Group 9">
            <a:extLst>
              <a:ext uri="{FF2B5EF4-FFF2-40B4-BE49-F238E27FC236}">
                <a16:creationId xmlns:a16="http://schemas.microsoft.com/office/drawing/2014/main" id="{D7C09C32-975E-1E9E-E051-0F1F1B654BF1}"/>
              </a:ext>
            </a:extLst>
          </p:cNvPr>
          <p:cNvGrpSpPr/>
          <p:nvPr/>
        </p:nvGrpSpPr>
        <p:grpSpPr>
          <a:xfrm>
            <a:off x="11330286" y="7677804"/>
            <a:ext cx="5618304" cy="5618304"/>
            <a:chOff x="0" y="0"/>
            <a:chExt cx="812800" cy="812800"/>
          </a:xfrm>
        </p:grpSpPr>
        <p:sp>
          <p:nvSpPr>
            <p:cNvPr id="10" name="Freeform 10">
              <a:extLst>
                <a:ext uri="{FF2B5EF4-FFF2-40B4-BE49-F238E27FC236}">
                  <a16:creationId xmlns:a16="http://schemas.microsoft.com/office/drawing/2014/main" id="{C2E56039-DF6E-429F-1619-CC815A47655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09DE8189-A09B-745C-5E5A-FC53E5D09E00}"/>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35" name="Group 34">
            <a:extLst>
              <a:ext uri="{FF2B5EF4-FFF2-40B4-BE49-F238E27FC236}">
                <a16:creationId xmlns:a16="http://schemas.microsoft.com/office/drawing/2014/main" id="{FF058DAA-08F3-44D8-3598-FE65F9DE128C}"/>
              </a:ext>
            </a:extLst>
          </p:cNvPr>
          <p:cNvGrpSpPr/>
          <p:nvPr/>
        </p:nvGrpSpPr>
        <p:grpSpPr>
          <a:xfrm>
            <a:off x="762000" y="2472830"/>
            <a:ext cx="3886200" cy="4912972"/>
            <a:chOff x="1118583" y="1234735"/>
            <a:chExt cx="4917730" cy="6015944"/>
          </a:xfrm>
        </p:grpSpPr>
        <p:sp>
          <p:nvSpPr>
            <p:cNvPr id="28" name="TextBox 17">
              <a:extLst>
                <a:ext uri="{FF2B5EF4-FFF2-40B4-BE49-F238E27FC236}">
                  <a16:creationId xmlns:a16="http://schemas.microsoft.com/office/drawing/2014/main" id="{4A7067F3-A09C-F973-2644-54DDCAD3234B}"/>
                </a:ext>
              </a:extLst>
            </p:cNvPr>
            <p:cNvSpPr txBox="1"/>
            <p:nvPr/>
          </p:nvSpPr>
          <p:spPr>
            <a:xfrm>
              <a:off x="1305817" y="1234735"/>
              <a:ext cx="4211019" cy="2708434"/>
            </a:xfrm>
            <a:prstGeom prst="rect">
              <a:avLst/>
            </a:prstGeom>
          </p:spPr>
          <p:txBody>
            <a:bodyPr lIns="0" tIns="0" rIns="0" bIns="0" rtlCol="0" anchor="t">
              <a:spAutoFit/>
            </a:bodyPr>
            <a:lstStyle/>
            <a:p>
              <a:r>
                <a:rPr lang="en-IN" sz="4400" dirty="0">
                  <a:solidFill>
                    <a:schemeClr val="bg1"/>
                  </a:solidFill>
                  <a:effectLst/>
                  <a:latin typeface="Arial" panose="020B0604020202020204" pitchFamily="34" charset="0"/>
                  <a:cs typeface="Arial" panose="020B0604020202020204" pitchFamily="34" charset="0"/>
                </a:rPr>
                <a:t>Analysis and Visualization: Bringing Brands Together</a:t>
              </a:r>
            </a:p>
          </p:txBody>
        </p:sp>
        <p:sp>
          <p:nvSpPr>
            <p:cNvPr id="29" name="AutoShape 18">
              <a:extLst>
                <a:ext uri="{FF2B5EF4-FFF2-40B4-BE49-F238E27FC236}">
                  <a16:creationId xmlns:a16="http://schemas.microsoft.com/office/drawing/2014/main" id="{AA01B887-BE28-E606-80E4-EC23EFD3A692}"/>
                </a:ext>
              </a:extLst>
            </p:cNvPr>
            <p:cNvSpPr/>
            <p:nvPr/>
          </p:nvSpPr>
          <p:spPr>
            <a:xfrm>
              <a:off x="1118583" y="5720034"/>
              <a:ext cx="4398254" cy="0"/>
            </a:xfrm>
            <a:prstGeom prst="line">
              <a:avLst/>
            </a:prstGeom>
            <a:ln w="139700" cap="flat">
              <a:solidFill>
                <a:srgbClr val="FA632A"/>
              </a:solidFill>
              <a:prstDash val="solid"/>
              <a:headEnd type="none" w="sm" len="sm"/>
              <a:tailEnd type="none" w="sm" len="sm"/>
            </a:ln>
          </p:spPr>
          <p:txBody>
            <a:bodyPr/>
            <a:lstStyle/>
            <a:p>
              <a:endParaRPr lang="en-US"/>
            </a:p>
          </p:txBody>
        </p:sp>
        <p:sp>
          <p:nvSpPr>
            <p:cNvPr id="31" name="TextBox 30">
              <a:extLst>
                <a:ext uri="{FF2B5EF4-FFF2-40B4-BE49-F238E27FC236}">
                  <a16:creationId xmlns:a16="http://schemas.microsoft.com/office/drawing/2014/main" id="{68EEDEC5-7856-495C-AFED-F6546275C7F0}"/>
                </a:ext>
              </a:extLst>
            </p:cNvPr>
            <p:cNvSpPr txBox="1"/>
            <p:nvPr/>
          </p:nvSpPr>
          <p:spPr>
            <a:xfrm>
              <a:off x="1311913" y="6050350"/>
              <a:ext cx="4724400" cy="1200329"/>
            </a:xfrm>
            <a:prstGeom prst="rect">
              <a:avLst/>
            </a:prstGeom>
            <a:noFill/>
          </p:spPr>
          <p:txBody>
            <a:bodyPr wrap="square">
              <a:spAutoFit/>
            </a:bodyPr>
            <a:lstStyle/>
            <a:p>
              <a:r>
                <a:rPr lang="en-IN" sz="3600" dirty="0">
                  <a:solidFill>
                    <a:schemeClr val="bg1"/>
                  </a:solidFill>
                  <a:latin typeface="Arial" panose="020B0604020202020204" pitchFamily="34" charset="0"/>
                  <a:ea typeface="Fira Sans Extra Condensed Medium"/>
                  <a:cs typeface="Arial" panose="020B0604020202020204" pitchFamily="34" charset="0"/>
                  <a:sym typeface="Fira Sans Extra Condensed Medium"/>
                </a:rPr>
                <a:t>Similarity grouping with added data </a:t>
              </a:r>
            </a:p>
          </p:txBody>
        </p:sp>
      </p:grpSp>
      <p:pic>
        <p:nvPicPr>
          <p:cNvPr id="32" name="Picture 31" descr="A black background with orange letters&#10;&#10;AI-generated content may be incorrect.">
            <a:extLst>
              <a:ext uri="{FF2B5EF4-FFF2-40B4-BE49-F238E27FC236}">
                <a16:creationId xmlns:a16="http://schemas.microsoft.com/office/drawing/2014/main" id="{E1F05DDC-632C-C151-0D6F-0A7EF966BB45}"/>
              </a:ext>
            </a:extLst>
          </p:cNvPr>
          <p:cNvPicPr>
            <a:picLocks noChangeAspect="1"/>
          </p:cNvPicPr>
          <p:nvPr/>
        </p:nvPicPr>
        <p:blipFill rotWithShape="1">
          <a:blip r:embed="rId2">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pic>
        <p:nvPicPr>
          <p:cNvPr id="13" name="Picture 12" descr="A screenshot of a computer screen&#10;&#10;AI-generated content may be incorrect.">
            <a:extLst>
              <a:ext uri="{FF2B5EF4-FFF2-40B4-BE49-F238E27FC236}">
                <a16:creationId xmlns:a16="http://schemas.microsoft.com/office/drawing/2014/main" id="{FB152828-B698-DCBA-A6A4-D5DB1786CA06}"/>
              </a:ext>
            </a:extLst>
          </p:cNvPr>
          <p:cNvPicPr>
            <a:picLocks noChangeAspect="1"/>
          </p:cNvPicPr>
          <p:nvPr/>
        </p:nvPicPr>
        <p:blipFill>
          <a:blip r:embed="rId3"/>
          <a:srcRect l="4355" t="12914" r="8319" b="14404"/>
          <a:stretch/>
        </p:blipFill>
        <p:spPr>
          <a:xfrm>
            <a:off x="5743343" y="2678196"/>
            <a:ext cx="12270093" cy="3536443"/>
          </a:xfrm>
          <a:prstGeom prst="rect">
            <a:avLst/>
          </a:prstGeom>
        </p:spPr>
      </p:pic>
      <p:pic>
        <p:nvPicPr>
          <p:cNvPr id="14" name="Picture 13" descr="A screen shot of a computer program&#10;&#10;AI-generated content may be incorrect.">
            <a:extLst>
              <a:ext uri="{FF2B5EF4-FFF2-40B4-BE49-F238E27FC236}">
                <a16:creationId xmlns:a16="http://schemas.microsoft.com/office/drawing/2014/main" id="{62BC517B-D8CE-3B7C-31FF-087FBFEA8A02}"/>
              </a:ext>
            </a:extLst>
          </p:cNvPr>
          <p:cNvPicPr>
            <a:picLocks noChangeAspect="1"/>
          </p:cNvPicPr>
          <p:nvPr/>
        </p:nvPicPr>
        <p:blipFill>
          <a:blip r:embed="rId4"/>
          <a:srcRect l="-884" t="59705" r="31492" b="4852"/>
          <a:stretch/>
        </p:blipFill>
        <p:spPr>
          <a:xfrm>
            <a:off x="5660305" y="6617510"/>
            <a:ext cx="6142449" cy="1593872"/>
          </a:xfrm>
          <a:prstGeom prst="rect">
            <a:avLst/>
          </a:prstGeom>
        </p:spPr>
      </p:pic>
      <p:sp>
        <p:nvSpPr>
          <p:cNvPr id="15" name="TextBox 14">
            <a:extLst>
              <a:ext uri="{FF2B5EF4-FFF2-40B4-BE49-F238E27FC236}">
                <a16:creationId xmlns:a16="http://schemas.microsoft.com/office/drawing/2014/main" id="{E8A60FC7-01B8-AD2E-F8D0-1EC042897645}"/>
              </a:ext>
            </a:extLst>
          </p:cNvPr>
          <p:cNvSpPr txBox="1"/>
          <p:nvPr/>
        </p:nvSpPr>
        <p:spPr>
          <a:xfrm>
            <a:off x="5747467" y="1485900"/>
            <a:ext cx="116305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For the added Description, a cleaning is performed to keep only keyword and compute the brand pairwise similarity of their associated keywords vectors  </a:t>
            </a:r>
          </a:p>
          <a:p>
            <a:r>
              <a:rPr lang="en-US">
                <a:solidFill>
                  <a:schemeClr val="bg1"/>
                </a:solidFill>
                <a:ea typeface="Calibri"/>
                <a:cs typeface="Calibri"/>
              </a:rPr>
              <a:t>the brands are  then added to same group if the similarity is above selected threshold</a:t>
            </a:r>
          </a:p>
        </p:txBody>
      </p:sp>
    </p:spTree>
    <p:extLst>
      <p:ext uri="{BB962C8B-B14F-4D97-AF65-F5344CB8AC3E}">
        <p14:creationId xmlns:p14="http://schemas.microsoft.com/office/powerpoint/2010/main" val="373820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0C112843-2321-3385-952C-7B7C96756E2A}"/>
              </a:ext>
            </a:extLst>
          </p:cNvPr>
          <p:cNvPicPr>
            <a:picLocks noChangeAspect="1"/>
          </p:cNvPicPr>
          <p:nvPr/>
        </p:nvPicPr>
        <p:blipFill>
          <a:blip r:embed="rId2"/>
          <a:srcRect t="24106" b="21338"/>
          <a:stretch/>
        </p:blipFill>
        <p:spPr>
          <a:xfrm>
            <a:off x="329609" y="2056408"/>
            <a:ext cx="17628781" cy="7431743"/>
          </a:xfrm>
          <a:prstGeom prst="rect">
            <a:avLst/>
          </a:prstGeom>
        </p:spPr>
      </p:pic>
      <p:grpSp>
        <p:nvGrpSpPr>
          <p:cNvPr id="6" name="Group 6"/>
          <p:cNvGrpSpPr/>
          <p:nvPr/>
        </p:nvGrpSpPr>
        <p:grpSpPr>
          <a:xfrm rot="-10800000">
            <a:off x="81162" y="9563101"/>
            <a:ext cx="13457994"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en-US"/>
            </a:p>
          </p:txBody>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en-US"/>
            </a:p>
          </p:txBody>
        </p:sp>
      </p:grpSp>
      <p:grpSp>
        <p:nvGrpSpPr>
          <p:cNvPr id="15" name="Group 15"/>
          <p:cNvGrpSpPr/>
          <p:nvPr/>
        </p:nvGrpSpPr>
        <p:grpSpPr>
          <a:xfrm rot="-10800000">
            <a:off x="15966398" y="9563101"/>
            <a:ext cx="13457994"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en-US"/>
            </a:p>
          </p:txBody>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3">
                <a:extLst>
                  <a:ext uri="{96DAC541-7B7A-43D3-8B79-37D633B846F1}">
                    <asvg:svgBlip xmlns:asvg="http://schemas.microsoft.com/office/drawing/2016/SVG/main" r:embed="rId4"/>
                  </a:ext>
                </a:extLst>
              </a:blip>
              <a:stretch>
                <a:fillRect b="-26202"/>
              </a:stretch>
            </a:blipFill>
          </p:spPr>
          <p:txBody>
            <a:bodyPr/>
            <a:lstStyle/>
            <a:p>
              <a:endParaRPr lang="en-US"/>
            </a:p>
          </p:txBody>
        </p:sp>
      </p:grpSp>
      <p:pic>
        <p:nvPicPr>
          <p:cNvPr id="24" name="Picture 23" descr="A black background with orange letters&#10;&#10;AI-generated content may be incorrect.">
            <a:extLst>
              <a:ext uri="{FF2B5EF4-FFF2-40B4-BE49-F238E27FC236}">
                <a16:creationId xmlns:a16="http://schemas.microsoft.com/office/drawing/2014/main" id="{5D09E195-BF23-4540-B2AC-CC0B3D5DE570}"/>
              </a:ext>
            </a:extLst>
          </p:cNvPr>
          <p:cNvPicPr>
            <a:picLocks noChangeAspect="1"/>
          </p:cNvPicPr>
          <p:nvPr/>
        </p:nvPicPr>
        <p:blipFill rotWithShape="1">
          <a:blip r:embed="rId5">
            <a:extLst>
              <a:ext uri="{28A0092B-C50C-407E-A947-70E740481C1C}">
                <a14:useLocalDpi xmlns:a14="http://schemas.microsoft.com/office/drawing/2010/main" val="0"/>
              </a:ext>
            </a:extLst>
          </a:blip>
          <a:srcRect t="30432" b="30651"/>
          <a:stretch/>
        </p:blipFill>
        <p:spPr>
          <a:xfrm>
            <a:off x="5022430" y="422771"/>
            <a:ext cx="5066654" cy="1406547"/>
          </a:xfrm>
          <a:prstGeom prst="rect">
            <a:avLst/>
          </a:prstGeom>
        </p:spPr>
      </p:pic>
      <p:sp>
        <p:nvSpPr>
          <p:cNvPr id="67" name="TextBox 20">
            <a:extLst>
              <a:ext uri="{FF2B5EF4-FFF2-40B4-BE49-F238E27FC236}">
                <a16:creationId xmlns:a16="http://schemas.microsoft.com/office/drawing/2014/main" id="{635C522E-FC18-2617-C40C-0053E911374E}"/>
              </a:ext>
            </a:extLst>
          </p:cNvPr>
          <p:cNvSpPr txBox="1"/>
          <p:nvPr/>
        </p:nvSpPr>
        <p:spPr>
          <a:xfrm>
            <a:off x="1637281" y="563416"/>
            <a:ext cx="8283333" cy="1231876"/>
          </a:xfrm>
          <a:prstGeom prst="rect">
            <a:avLst/>
          </a:prstGeom>
        </p:spPr>
        <p:txBody>
          <a:bodyPr wrap="square" lIns="0" tIns="0" rIns="0" bIns="0" rtlCol="0" anchor="t">
            <a:spAutoFit/>
          </a:bodyPr>
          <a:lstStyle/>
          <a:p>
            <a:pPr marL="0" lvl="0" indent="0">
              <a:lnSpc>
                <a:spcPts val="9625"/>
              </a:lnSpc>
              <a:spcBef>
                <a:spcPct val="0"/>
              </a:spcBef>
            </a:pPr>
            <a:r>
              <a:rPr lang="en-US" sz="8020" b="1">
                <a:solidFill>
                  <a:srgbClr val="25235B"/>
                </a:solidFill>
                <a:latin typeface="Now Bold"/>
                <a:ea typeface="Now Bold"/>
                <a:cs typeface="Now Bold"/>
                <a:sym typeface="Now Bold"/>
              </a:rPr>
              <a:t>ABOUT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a:extLst>
            <a:ext uri="{FF2B5EF4-FFF2-40B4-BE49-F238E27FC236}">
              <a16:creationId xmlns:a16="http://schemas.microsoft.com/office/drawing/2014/main" id="{3302831F-1D26-2C35-AA61-FA7CE002B46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588A04-46EB-1C6B-C33A-ED9F379A35C3}"/>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106C7A2B-B7DA-DC0A-8ACC-28D58E1DC075}"/>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BADB82AE-F9BC-41EC-72F2-F7DC29301BC7}"/>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9" name="Group 9">
            <a:extLst>
              <a:ext uri="{FF2B5EF4-FFF2-40B4-BE49-F238E27FC236}">
                <a16:creationId xmlns:a16="http://schemas.microsoft.com/office/drawing/2014/main" id="{A875B9BA-02D2-B501-7A2C-3F920F7192AB}"/>
              </a:ext>
            </a:extLst>
          </p:cNvPr>
          <p:cNvGrpSpPr/>
          <p:nvPr/>
        </p:nvGrpSpPr>
        <p:grpSpPr>
          <a:xfrm>
            <a:off x="11330286" y="7677804"/>
            <a:ext cx="5618304" cy="5618304"/>
            <a:chOff x="0" y="0"/>
            <a:chExt cx="812800" cy="812800"/>
          </a:xfrm>
        </p:grpSpPr>
        <p:sp>
          <p:nvSpPr>
            <p:cNvPr id="10" name="Freeform 10">
              <a:extLst>
                <a:ext uri="{FF2B5EF4-FFF2-40B4-BE49-F238E27FC236}">
                  <a16:creationId xmlns:a16="http://schemas.microsoft.com/office/drawing/2014/main" id="{89F5E294-43E0-8344-3AF2-8185B55126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7AF5C55B-D6DB-44D4-842A-446CD476CB7F}"/>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35" name="Group 34">
            <a:extLst>
              <a:ext uri="{FF2B5EF4-FFF2-40B4-BE49-F238E27FC236}">
                <a16:creationId xmlns:a16="http://schemas.microsoft.com/office/drawing/2014/main" id="{41E4C23C-314C-4428-8CB0-57FE1C410167}"/>
              </a:ext>
            </a:extLst>
          </p:cNvPr>
          <p:cNvGrpSpPr/>
          <p:nvPr/>
        </p:nvGrpSpPr>
        <p:grpSpPr>
          <a:xfrm>
            <a:off x="1324912" y="2476500"/>
            <a:ext cx="3475688" cy="2922389"/>
            <a:chOff x="1118583" y="1672961"/>
            <a:chExt cx="4398254" cy="3578471"/>
          </a:xfrm>
        </p:grpSpPr>
        <p:sp>
          <p:nvSpPr>
            <p:cNvPr id="28" name="TextBox 17">
              <a:extLst>
                <a:ext uri="{FF2B5EF4-FFF2-40B4-BE49-F238E27FC236}">
                  <a16:creationId xmlns:a16="http://schemas.microsoft.com/office/drawing/2014/main" id="{4681B450-D160-2384-E709-73ACCBF97F20}"/>
                </a:ext>
              </a:extLst>
            </p:cNvPr>
            <p:cNvSpPr txBox="1"/>
            <p:nvPr/>
          </p:nvSpPr>
          <p:spPr>
            <a:xfrm>
              <a:off x="1305817" y="1672961"/>
              <a:ext cx="4211019" cy="3391857"/>
            </a:xfrm>
            <a:prstGeom prst="rect">
              <a:avLst/>
            </a:prstGeom>
          </p:spPr>
          <p:txBody>
            <a:bodyPr lIns="0" tIns="0" rIns="0" bIns="0" rtlCol="0" anchor="t">
              <a:spAutoFit/>
            </a:bodyPr>
            <a:lstStyle/>
            <a:p>
              <a:r>
                <a:rPr lang="en-IN" sz="6000" b="1">
                  <a:solidFill>
                    <a:schemeClr val="bg1"/>
                  </a:solidFill>
                  <a:latin typeface="Fira Sans Extra Condensed Medium"/>
                  <a:ea typeface="Fira Sans Extra Condensed Medium"/>
                  <a:cs typeface="Fira Sans Extra Condensed Medium"/>
                  <a:sym typeface="Fira Sans Extra Condensed Medium"/>
                </a:rPr>
                <a:t>Evaluation metric's result</a:t>
              </a:r>
            </a:p>
          </p:txBody>
        </p:sp>
        <p:sp>
          <p:nvSpPr>
            <p:cNvPr id="29" name="AutoShape 18">
              <a:extLst>
                <a:ext uri="{FF2B5EF4-FFF2-40B4-BE49-F238E27FC236}">
                  <a16:creationId xmlns:a16="http://schemas.microsoft.com/office/drawing/2014/main" id="{6FA01D3B-E66C-9BC3-B9C4-A514FE58287B}"/>
                </a:ext>
              </a:extLst>
            </p:cNvPr>
            <p:cNvSpPr/>
            <p:nvPr/>
          </p:nvSpPr>
          <p:spPr>
            <a:xfrm>
              <a:off x="1118583" y="5251432"/>
              <a:ext cx="4398254" cy="0"/>
            </a:xfrm>
            <a:prstGeom prst="line">
              <a:avLst/>
            </a:prstGeom>
            <a:ln w="139700" cap="flat">
              <a:solidFill>
                <a:srgbClr val="FA632A"/>
              </a:solidFill>
              <a:prstDash val="solid"/>
              <a:headEnd type="none" w="sm" len="sm"/>
              <a:tailEnd type="none" w="sm" len="sm"/>
            </a:ln>
          </p:spPr>
          <p:txBody>
            <a:bodyPr/>
            <a:lstStyle/>
            <a:p>
              <a:endParaRPr lang="en-US"/>
            </a:p>
          </p:txBody>
        </p:sp>
      </p:grpSp>
      <p:pic>
        <p:nvPicPr>
          <p:cNvPr id="32" name="Picture 31" descr="A black background with orange letters&#10;&#10;AI-generated content may be incorrect.">
            <a:extLst>
              <a:ext uri="{FF2B5EF4-FFF2-40B4-BE49-F238E27FC236}">
                <a16:creationId xmlns:a16="http://schemas.microsoft.com/office/drawing/2014/main" id="{AFCDC161-5F39-4F4B-5DB7-9DD9E8E16D15}"/>
              </a:ext>
            </a:extLst>
          </p:cNvPr>
          <p:cNvPicPr>
            <a:picLocks noChangeAspect="1"/>
          </p:cNvPicPr>
          <p:nvPr/>
        </p:nvPicPr>
        <p:blipFill rotWithShape="1">
          <a:blip r:embed="rId2">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15" name="TextBox 14">
            <a:extLst>
              <a:ext uri="{FF2B5EF4-FFF2-40B4-BE49-F238E27FC236}">
                <a16:creationId xmlns:a16="http://schemas.microsoft.com/office/drawing/2014/main" id="{4D5C865D-E488-9572-0F89-3AEAC20F277E}"/>
              </a:ext>
            </a:extLst>
          </p:cNvPr>
          <p:cNvSpPr txBox="1"/>
          <p:nvPr/>
        </p:nvSpPr>
        <p:spPr>
          <a:xfrm>
            <a:off x="5747467" y="1095970"/>
            <a:ext cx="116305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rial" panose="020B0604020202020204" pitchFamily="34" charset="0"/>
                <a:ea typeface="Calibri"/>
                <a:cs typeface="Arial" panose="020B0604020202020204" pitchFamily="34" charset="0"/>
              </a:rPr>
              <a:t>To evaluate the performance of the different methods, we compared the groups made after analyzing for similarity and the groups made by Gemini when prompted to group the brands together based on his knowledge. We get the following output </a:t>
            </a:r>
          </a:p>
        </p:txBody>
      </p:sp>
      <p:pic>
        <p:nvPicPr>
          <p:cNvPr id="5" name="Picture 4" descr="A screen shot of a chart&#10;&#10;AI-generated content may be incorrect.">
            <a:extLst>
              <a:ext uri="{FF2B5EF4-FFF2-40B4-BE49-F238E27FC236}">
                <a16:creationId xmlns:a16="http://schemas.microsoft.com/office/drawing/2014/main" id="{50CE1087-02C0-6F35-3624-90157446ED97}"/>
              </a:ext>
            </a:extLst>
          </p:cNvPr>
          <p:cNvPicPr>
            <a:picLocks noChangeAspect="1"/>
          </p:cNvPicPr>
          <p:nvPr/>
        </p:nvPicPr>
        <p:blipFill>
          <a:blip r:embed="rId3"/>
          <a:srcRect l="6306" t="15381" r="7631" b="14397"/>
          <a:stretch/>
        </p:blipFill>
        <p:spPr>
          <a:xfrm>
            <a:off x="5747467" y="2324100"/>
            <a:ext cx="12087452" cy="4042769"/>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4B8B9D5C-9E18-81F3-D2BE-2C6003766C1C}"/>
              </a:ext>
            </a:extLst>
          </p:cNvPr>
          <p:cNvPicPr>
            <a:picLocks noChangeAspect="1"/>
          </p:cNvPicPr>
          <p:nvPr/>
        </p:nvPicPr>
        <p:blipFill>
          <a:blip r:embed="rId4"/>
          <a:srcRect l="2012" t="43809" r="58048" b="159"/>
          <a:stretch/>
        </p:blipFill>
        <p:spPr>
          <a:xfrm>
            <a:off x="294225" y="6233267"/>
            <a:ext cx="5189884" cy="341579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26E9E35D-2134-8310-B608-11E3F569D808}"/>
              </a:ext>
            </a:extLst>
          </p:cNvPr>
          <p:cNvPicPr>
            <a:picLocks noChangeAspect="1"/>
          </p:cNvPicPr>
          <p:nvPr/>
        </p:nvPicPr>
        <p:blipFill>
          <a:blip r:embed="rId5"/>
          <a:srcRect l="1653" r="55" b="4133"/>
          <a:stretch/>
        </p:blipFill>
        <p:spPr>
          <a:xfrm>
            <a:off x="6775247" y="6591478"/>
            <a:ext cx="10173343" cy="3441786"/>
          </a:xfrm>
          <a:prstGeom prst="rect">
            <a:avLst/>
          </a:prstGeom>
        </p:spPr>
      </p:pic>
    </p:spTree>
    <p:extLst>
      <p:ext uri="{BB962C8B-B14F-4D97-AF65-F5344CB8AC3E}">
        <p14:creationId xmlns:p14="http://schemas.microsoft.com/office/powerpoint/2010/main" val="140696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a:extLst>
            <a:ext uri="{FF2B5EF4-FFF2-40B4-BE49-F238E27FC236}">
              <a16:creationId xmlns:a16="http://schemas.microsoft.com/office/drawing/2014/main" id="{7E6A27F8-7840-70AC-5E64-26CCB1FAC1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6691A5D-62E9-F967-2388-F92EA59803A8}"/>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336C34C5-BB1B-8414-8C9C-808410DB8C51}"/>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0D8A44E6-11C5-D23E-0368-702E00A500F6}"/>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9" name="Group 9">
            <a:extLst>
              <a:ext uri="{FF2B5EF4-FFF2-40B4-BE49-F238E27FC236}">
                <a16:creationId xmlns:a16="http://schemas.microsoft.com/office/drawing/2014/main" id="{32C02DCA-C33D-888F-F899-1835B460470C}"/>
              </a:ext>
            </a:extLst>
          </p:cNvPr>
          <p:cNvGrpSpPr/>
          <p:nvPr/>
        </p:nvGrpSpPr>
        <p:grpSpPr>
          <a:xfrm>
            <a:off x="11330286" y="7677804"/>
            <a:ext cx="5618304" cy="5618304"/>
            <a:chOff x="0" y="0"/>
            <a:chExt cx="812800" cy="812800"/>
          </a:xfrm>
        </p:grpSpPr>
        <p:sp>
          <p:nvSpPr>
            <p:cNvPr id="10" name="Freeform 10">
              <a:extLst>
                <a:ext uri="{FF2B5EF4-FFF2-40B4-BE49-F238E27FC236}">
                  <a16:creationId xmlns:a16="http://schemas.microsoft.com/office/drawing/2014/main" id="{0CDDD078-1A62-64E4-202D-2DAB5CE4BE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A6AB3788-CB80-E8B2-31F5-8DAA0F2BD97F}"/>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35" name="Group 34">
            <a:extLst>
              <a:ext uri="{FF2B5EF4-FFF2-40B4-BE49-F238E27FC236}">
                <a16:creationId xmlns:a16="http://schemas.microsoft.com/office/drawing/2014/main" id="{E23649B8-BDD3-FE5E-6795-DF78DE8EFD61}"/>
              </a:ext>
            </a:extLst>
          </p:cNvPr>
          <p:cNvGrpSpPr/>
          <p:nvPr/>
        </p:nvGrpSpPr>
        <p:grpSpPr>
          <a:xfrm>
            <a:off x="1324912" y="2476500"/>
            <a:ext cx="3475688" cy="2922389"/>
            <a:chOff x="1118583" y="1672961"/>
            <a:chExt cx="4398254" cy="3578471"/>
          </a:xfrm>
        </p:grpSpPr>
        <p:sp>
          <p:nvSpPr>
            <p:cNvPr id="28" name="TextBox 17">
              <a:extLst>
                <a:ext uri="{FF2B5EF4-FFF2-40B4-BE49-F238E27FC236}">
                  <a16:creationId xmlns:a16="http://schemas.microsoft.com/office/drawing/2014/main" id="{FC4FA442-64A4-5E30-0B82-2C05FB7091E3}"/>
                </a:ext>
              </a:extLst>
            </p:cNvPr>
            <p:cNvSpPr txBox="1"/>
            <p:nvPr/>
          </p:nvSpPr>
          <p:spPr>
            <a:xfrm>
              <a:off x="1305817" y="1672961"/>
              <a:ext cx="4211019" cy="3391857"/>
            </a:xfrm>
            <a:prstGeom prst="rect">
              <a:avLst/>
            </a:prstGeom>
          </p:spPr>
          <p:txBody>
            <a:bodyPr lIns="0" tIns="0" rIns="0" bIns="0" rtlCol="0" anchor="t">
              <a:spAutoFit/>
            </a:bodyPr>
            <a:lstStyle/>
            <a:p>
              <a:r>
                <a:rPr lang="en-IN" sz="6000" b="1">
                  <a:solidFill>
                    <a:schemeClr val="bg1"/>
                  </a:solidFill>
                  <a:latin typeface="Fira Sans Extra Condensed Medium"/>
                  <a:ea typeface="Fira Sans Extra Condensed Medium"/>
                  <a:cs typeface="Fira Sans Extra Condensed Medium"/>
                  <a:sym typeface="Fira Sans Extra Condensed Medium"/>
                </a:rPr>
                <a:t>Evaluation metric's result</a:t>
              </a:r>
            </a:p>
          </p:txBody>
        </p:sp>
        <p:sp>
          <p:nvSpPr>
            <p:cNvPr id="29" name="AutoShape 18">
              <a:extLst>
                <a:ext uri="{FF2B5EF4-FFF2-40B4-BE49-F238E27FC236}">
                  <a16:creationId xmlns:a16="http://schemas.microsoft.com/office/drawing/2014/main" id="{4711AB3F-5355-4B3D-1A31-895F25F9944F}"/>
                </a:ext>
              </a:extLst>
            </p:cNvPr>
            <p:cNvSpPr/>
            <p:nvPr/>
          </p:nvSpPr>
          <p:spPr>
            <a:xfrm>
              <a:off x="1118583" y="5251432"/>
              <a:ext cx="4398254" cy="0"/>
            </a:xfrm>
            <a:prstGeom prst="line">
              <a:avLst/>
            </a:prstGeom>
            <a:ln w="139700" cap="flat">
              <a:solidFill>
                <a:srgbClr val="FA632A"/>
              </a:solidFill>
              <a:prstDash val="solid"/>
              <a:headEnd type="none" w="sm" len="sm"/>
              <a:tailEnd type="none" w="sm" len="sm"/>
            </a:ln>
          </p:spPr>
          <p:txBody>
            <a:bodyPr/>
            <a:lstStyle/>
            <a:p>
              <a:endParaRPr lang="en-US"/>
            </a:p>
          </p:txBody>
        </p:sp>
      </p:grpSp>
      <p:pic>
        <p:nvPicPr>
          <p:cNvPr id="32" name="Picture 31" descr="A black background with orange letters&#10;&#10;AI-generated content may be incorrect.">
            <a:extLst>
              <a:ext uri="{FF2B5EF4-FFF2-40B4-BE49-F238E27FC236}">
                <a16:creationId xmlns:a16="http://schemas.microsoft.com/office/drawing/2014/main" id="{0992BB9C-B5E5-E12A-F99D-3EBB15625531}"/>
              </a:ext>
            </a:extLst>
          </p:cNvPr>
          <p:cNvPicPr>
            <a:picLocks noChangeAspect="1"/>
          </p:cNvPicPr>
          <p:nvPr/>
        </p:nvPicPr>
        <p:blipFill rotWithShape="1">
          <a:blip r:embed="rId2">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pic>
        <p:nvPicPr>
          <p:cNvPr id="8" name="Picture 7" descr="A diagram of a network&#10;&#10;AI-generated content may be incorrect.">
            <a:extLst>
              <a:ext uri="{FF2B5EF4-FFF2-40B4-BE49-F238E27FC236}">
                <a16:creationId xmlns:a16="http://schemas.microsoft.com/office/drawing/2014/main" id="{287FDFCF-4744-4602-621F-7971C60F22EB}"/>
              </a:ext>
            </a:extLst>
          </p:cNvPr>
          <p:cNvPicPr>
            <a:picLocks noChangeAspect="1"/>
          </p:cNvPicPr>
          <p:nvPr/>
        </p:nvPicPr>
        <p:blipFill>
          <a:blip r:embed="rId3"/>
          <a:stretch>
            <a:fillRect/>
          </a:stretch>
        </p:blipFill>
        <p:spPr>
          <a:xfrm>
            <a:off x="5873337" y="2302042"/>
            <a:ext cx="11967330" cy="6492275"/>
          </a:xfrm>
          <a:prstGeom prst="rect">
            <a:avLst/>
          </a:prstGeom>
        </p:spPr>
      </p:pic>
      <p:pic>
        <p:nvPicPr>
          <p:cNvPr id="12" name="Picture 11" descr="A red line between two circles&#10;&#10;AI-generated content may be incorrect.">
            <a:extLst>
              <a:ext uri="{FF2B5EF4-FFF2-40B4-BE49-F238E27FC236}">
                <a16:creationId xmlns:a16="http://schemas.microsoft.com/office/drawing/2014/main" id="{F836A068-0F96-C891-E1FA-A8BA32450A24}"/>
              </a:ext>
            </a:extLst>
          </p:cNvPr>
          <p:cNvPicPr>
            <a:picLocks noChangeAspect="1"/>
          </p:cNvPicPr>
          <p:nvPr/>
        </p:nvPicPr>
        <p:blipFill>
          <a:blip r:embed="rId4"/>
          <a:stretch>
            <a:fillRect/>
          </a:stretch>
        </p:blipFill>
        <p:spPr>
          <a:xfrm>
            <a:off x="1237867" y="6024328"/>
            <a:ext cx="4196955" cy="2769989"/>
          </a:xfrm>
          <a:prstGeom prst="rect">
            <a:avLst/>
          </a:prstGeom>
        </p:spPr>
      </p:pic>
    </p:spTree>
    <p:extLst>
      <p:ext uri="{BB962C8B-B14F-4D97-AF65-F5344CB8AC3E}">
        <p14:creationId xmlns:p14="http://schemas.microsoft.com/office/powerpoint/2010/main" val="341906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4522F2-1B56-8331-D30E-7592D34354F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9E8416C-4979-7760-0573-51D31EA94315}"/>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F5BE0C01-A820-64EB-5D0F-094920BD204B}"/>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57BED823-E281-502C-4817-36CE7809E091}"/>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grpSp>
        <p:nvGrpSpPr>
          <p:cNvPr id="9" name="Group 9">
            <a:extLst>
              <a:ext uri="{FF2B5EF4-FFF2-40B4-BE49-F238E27FC236}">
                <a16:creationId xmlns:a16="http://schemas.microsoft.com/office/drawing/2014/main" id="{752E93E9-73D6-863C-54A3-57ABFB7D4720}"/>
              </a:ext>
            </a:extLst>
          </p:cNvPr>
          <p:cNvGrpSpPr/>
          <p:nvPr/>
        </p:nvGrpSpPr>
        <p:grpSpPr>
          <a:xfrm>
            <a:off x="-1111564" y="-3422023"/>
            <a:ext cx="5618304" cy="5618304"/>
            <a:chOff x="0" y="0"/>
            <a:chExt cx="812800" cy="812800"/>
          </a:xfrm>
        </p:grpSpPr>
        <p:sp>
          <p:nvSpPr>
            <p:cNvPr id="10" name="Freeform 10">
              <a:extLst>
                <a:ext uri="{FF2B5EF4-FFF2-40B4-BE49-F238E27FC236}">
                  <a16:creationId xmlns:a16="http://schemas.microsoft.com/office/drawing/2014/main" id="{892CA1D3-B090-0792-4866-962E82646DF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640A3E37-32A9-9B5D-C4EF-55CACAD49256}"/>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2" name="AutoShape 2">
            <a:extLst>
              <a:ext uri="{FF2B5EF4-FFF2-40B4-BE49-F238E27FC236}">
                <a16:creationId xmlns:a16="http://schemas.microsoft.com/office/drawing/2014/main" id="{5EF77C77-7664-1BFF-5A40-EF1895C45BA7}"/>
              </a:ext>
              <a:ext uri="{C183D7F6-B498-43B3-948B-1728B52AA6E4}">
                <adec:decorative xmlns:adec="http://schemas.microsoft.com/office/drawing/2017/decorative" val="1"/>
              </a:ext>
            </a:extLst>
          </p:cNvPr>
          <p:cNvSpPr/>
          <p:nvPr/>
        </p:nvSpPr>
        <p:spPr>
          <a:xfrm>
            <a:off x="5999358" y="1424207"/>
            <a:ext cx="5404154" cy="0"/>
          </a:xfrm>
          <a:prstGeom prst="line">
            <a:avLst/>
          </a:prstGeom>
          <a:ln w="60325" cap="flat">
            <a:solidFill>
              <a:srgbClr val="25235B"/>
            </a:solidFill>
            <a:prstDash val="solid"/>
            <a:headEnd type="none" w="sm" len="sm"/>
            <a:tailEnd type="none" w="sm" len="sm"/>
          </a:ln>
        </p:spPr>
        <p:txBody>
          <a:bodyPr/>
          <a:lstStyle/>
          <a:p>
            <a:endParaRPr lang="en-US" dirty="0">
              <a:solidFill>
                <a:srgbClr val="FF4F01"/>
              </a:solidFill>
            </a:endParaRPr>
          </a:p>
        </p:txBody>
      </p:sp>
      <p:sp>
        <p:nvSpPr>
          <p:cNvPr id="24" name="TextBox 14">
            <a:extLst>
              <a:ext uri="{FF2B5EF4-FFF2-40B4-BE49-F238E27FC236}">
                <a16:creationId xmlns:a16="http://schemas.microsoft.com/office/drawing/2014/main" id="{A6B8F225-4D40-79AF-DD29-FE121CD457F9}"/>
              </a:ext>
            </a:extLst>
          </p:cNvPr>
          <p:cNvSpPr txBox="1"/>
          <p:nvPr/>
        </p:nvSpPr>
        <p:spPr>
          <a:xfrm>
            <a:off x="6539334" y="402097"/>
            <a:ext cx="4324202" cy="990656"/>
          </a:xfrm>
          <a:prstGeom prst="rect">
            <a:avLst/>
          </a:prstGeom>
        </p:spPr>
        <p:txBody>
          <a:bodyPr wrap="square" lIns="0" tIns="0" rIns="0" bIns="0" rtlCol="0" anchor="t">
            <a:spAutoFit/>
          </a:bodyPr>
          <a:lstStyle/>
          <a:p>
            <a:pPr marL="0" lvl="0" indent="0" algn="ctr">
              <a:lnSpc>
                <a:spcPts val="7884"/>
              </a:lnSpc>
              <a:spcBef>
                <a:spcPct val="0"/>
              </a:spcBef>
            </a:pPr>
            <a:r>
              <a:rPr lang="en-US" sz="6000" b="1" dirty="0">
                <a:solidFill>
                  <a:srgbClr val="FF4F01"/>
                </a:solidFill>
                <a:latin typeface="Now Bold"/>
                <a:ea typeface="Now Bold"/>
                <a:cs typeface="Now Bold"/>
                <a:sym typeface="Now Bold"/>
              </a:rPr>
              <a:t>Use Cases</a:t>
            </a:r>
          </a:p>
        </p:txBody>
      </p:sp>
      <p:pic>
        <p:nvPicPr>
          <p:cNvPr id="25" name="Picture 24" descr="A black background with orange letters&#10;&#10;AI-generated content may be incorrect.">
            <a:extLst>
              <a:ext uri="{FF2B5EF4-FFF2-40B4-BE49-F238E27FC236}">
                <a16:creationId xmlns:a16="http://schemas.microsoft.com/office/drawing/2014/main" id="{1926EEFD-4B0E-DC64-6317-1E7AD024C60F}"/>
              </a:ext>
            </a:extLst>
          </p:cNvPr>
          <p:cNvPicPr>
            <a:picLocks noChangeAspect="1"/>
          </p:cNvPicPr>
          <p:nvPr/>
        </p:nvPicPr>
        <p:blipFill rotWithShape="1">
          <a:blip r:embed="rId2">
            <a:extLst>
              <a:ext uri="{28A0092B-C50C-407E-A947-70E740481C1C}">
                <a14:useLocalDpi xmlns:a14="http://schemas.microsoft.com/office/drawing/2010/main" val="0"/>
              </a:ext>
            </a:extLst>
          </a:blip>
          <a:srcRect t="30432" b="30651"/>
          <a:stretch/>
        </p:blipFill>
        <p:spPr>
          <a:xfrm>
            <a:off x="14933660" y="195274"/>
            <a:ext cx="2976427" cy="826282"/>
          </a:xfrm>
          <a:prstGeom prst="rect">
            <a:avLst/>
          </a:prstGeom>
        </p:spPr>
      </p:pic>
      <p:sp>
        <p:nvSpPr>
          <p:cNvPr id="13" name="TextBox 8">
            <a:extLst>
              <a:ext uri="{FF2B5EF4-FFF2-40B4-BE49-F238E27FC236}">
                <a16:creationId xmlns:a16="http://schemas.microsoft.com/office/drawing/2014/main" id="{7134F738-CA51-DE85-12D9-B5E574F1F144}"/>
              </a:ext>
            </a:extLst>
          </p:cNvPr>
          <p:cNvSpPr txBox="1"/>
          <p:nvPr/>
        </p:nvSpPr>
        <p:spPr>
          <a:xfrm>
            <a:off x="3825292" y="1454090"/>
            <a:ext cx="9617489" cy="682879"/>
          </a:xfrm>
          <a:prstGeom prst="rect">
            <a:avLst/>
          </a:prstGeom>
        </p:spPr>
        <p:txBody>
          <a:bodyPr wrap="square" lIns="0" tIns="0" rIns="0" bIns="0" rtlCol="0" anchor="t">
            <a:spAutoFit/>
          </a:bodyPr>
          <a:lstStyle/>
          <a:p>
            <a:pPr marL="0" lvl="0" indent="0" algn="ctr">
              <a:lnSpc>
                <a:spcPts val="5719"/>
              </a:lnSpc>
              <a:spcBef>
                <a:spcPct val="0"/>
              </a:spcBef>
            </a:pPr>
            <a:r>
              <a:rPr lang="en-US" sz="3500" b="1" dirty="0">
                <a:solidFill>
                  <a:srgbClr val="FF4F01"/>
                </a:solidFill>
                <a:latin typeface="Now Bold"/>
                <a:ea typeface="Now Bold"/>
                <a:cs typeface="Now Bold"/>
                <a:sym typeface="Now Bold"/>
              </a:rPr>
              <a:t>RETAIL MEDIA and UNIFICATION OF DATA</a:t>
            </a:r>
          </a:p>
        </p:txBody>
      </p:sp>
      <p:sp>
        <p:nvSpPr>
          <p:cNvPr id="35" name="AutoShape 10">
            <a:extLst>
              <a:ext uri="{FF2B5EF4-FFF2-40B4-BE49-F238E27FC236}">
                <a16:creationId xmlns:a16="http://schemas.microsoft.com/office/drawing/2014/main" id="{CAEF8429-142B-B7CB-3053-B7B463C62AA3}"/>
              </a:ext>
              <a:ext uri="{C183D7F6-B498-43B3-948B-1728B52AA6E4}">
                <adec:decorative xmlns:adec="http://schemas.microsoft.com/office/drawing/2017/decorative" val="1"/>
              </a:ext>
            </a:extLst>
          </p:cNvPr>
          <p:cNvSpPr/>
          <p:nvPr/>
        </p:nvSpPr>
        <p:spPr>
          <a:xfrm>
            <a:off x="124879" y="3579220"/>
            <a:ext cx="16173584" cy="0"/>
          </a:xfrm>
          <a:prstGeom prst="line">
            <a:avLst/>
          </a:prstGeom>
          <a:ln w="9525" cap="rnd">
            <a:solidFill>
              <a:srgbClr val="191919"/>
            </a:solidFill>
            <a:prstDash val="solid"/>
            <a:headEnd type="none" w="sm" len="sm"/>
            <a:tailEnd type="none" w="sm" len="sm"/>
          </a:ln>
        </p:spPr>
        <p:txBody>
          <a:bodyPr/>
          <a:lstStyle/>
          <a:p>
            <a:endParaRPr lang="en-US"/>
          </a:p>
        </p:txBody>
      </p:sp>
      <p:sp>
        <p:nvSpPr>
          <p:cNvPr id="44" name="TextBox 19">
            <a:extLst>
              <a:ext uri="{FF2B5EF4-FFF2-40B4-BE49-F238E27FC236}">
                <a16:creationId xmlns:a16="http://schemas.microsoft.com/office/drawing/2014/main" id="{B46F00E9-64FC-D700-3EA5-DB02DBBB7B72}"/>
              </a:ext>
            </a:extLst>
          </p:cNvPr>
          <p:cNvSpPr txBox="1"/>
          <p:nvPr/>
        </p:nvSpPr>
        <p:spPr>
          <a:xfrm>
            <a:off x="489114" y="3021634"/>
            <a:ext cx="3748349" cy="402033"/>
          </a:xfrm>
          <a:prstGeom prst="rect">
            <a:avLst/>
          </a:prstGeom>
        </p:spPr>
        <p:txBody>
          <a:bodyPr wrap="square" lIns="0" tIns="0" rIns="0" bIns="0" rtlCol="0" anchor="t">
            <a:spAutoFit/>
          </a:bodyPr>
          <a:lstStyle/>
          <a:p>
            <a:pPr marL="0" lvl="0" indent="0" algn="ctr">
              <a:lnSpc>
                <a:spcPts val="3250"/>
              </a:lnSpc>
              <a:spcBef>
                <a:spcPct val="0"/>
              </a:spcBef>
            </a:pPr>
            <a:r>
              <a:rPr lang="en-US" sz="2500" b="1" u="none" dirty="0">
                <a:solidFill>
                  <a:srgbClr val="14110F"/>
                </a:solidFill>
                <a:latin typeface="Public Sans"/>
                <a:ea typeface="Public Sans"/>
                <a:cs typeface="Public Sans"/>
                <a:sym typeface="Public Sans"/>
              </a:rPr>
              <a:t>CASE</a:t>
            </a:r>
          </a:p>
        </p:txBody>
      </p:sp>
      <p:sp>
        <p:nvSpPr>
          <p:cNvPr id="47" name="AutoShape 22">
            <a:extLst>
              <a:ext uri="{FF2B5EF4-FFF2-40B4-BE49-F238E27FC236}">
                <a16:creationId xmlns:a16="http://schemas.microsoft.com/office/drawing/2014/main" id="{8EE973EF-B284-EB4B-C994-7F4ED53015B2}"/>
              </a:ext>
            </a:extLst>
          </p:cNvPr>
          <p:cNvSpPr/>
          <p:nvPr/>
        </p:nvSpPr>
        <p:spPr>
          <a:xfrm>
            <a:off x="4905291" y="2913310"/>
            <a:ext cx="4974689" cy="672523"/>
          </a:xfrm>
          <a:prstGeom prst="rect">
            <a:avLst/>
          </a:prstGeom>
          <a:solidFill>
            <a:srgbClr val="FA632A"/>
          </a:solidFill>
        </p:spPr>
        <p:txBody>
          <a:bodyPr/>
          <a:lstStyle/>
          <a:p>
            <a:endParaRPr lang="en-US"/>
          </a:p>
        </p:txBody>
      </p:sp>
      <p:sp>
        <p:nvSpPr>
          <p:cNvPr id="54" name="TextBox 29">
            <a:extLst>
              <a:ext uri="{FF2B5EF4-FFF2-40B4-BE49-F238E27FC236}">
                <a16:creationId xmlns:a16="http://schemas.microsoft.com/office/drawing/2014/main" id="{7A72A4FC-550B-3ECE-1105-56947C44285E}"/>
              </a:ext>
            </a:extLst>
          </p:cNvPr>
          <p:cNvSpPr txBox="1"/>
          <p:nvPr/>
        </p:nvSpPr>
        <p:spPr>
          <a:xfrm>
            <a:off x="489114" y="8799370"/>
            <a:ext cx="3748349" cy="333425"/>
          </a:xfrm>
          <a:prstGeom prst="rect">
            <a:avLst/>
          </a:prstGeom>
        </p:spPr>
        <p:txBody>
          <a:bodyPr wrap="square" lIns="0" tIns="0" rIns="0" bIns="0" rtlCol="0" anchor="t">
            <a:spAutoFit/>
          </a:bodyPr>
          <a:lstStyle/>
          <a:p>
            <a:pPr marL="0" lvl="0" indent="0" algn="l">
              <a:lnSpc>
                <a:spcPts val="2600"/>
              </a:lnSpc>
              <a:spcBef>
                <a:spcPct val="0"/>
              </a:spcBef>
            </a:pPr>
            <a:r>
              <a:rPr lang="en-IN" sz="2400" b="1" dirty="0"/>
              <a:t>Compliance-Driven Targeting</a:t>
            </a:r>
            <a:endParaRPr lang="en-US" sz="2400" b="1" dirty="0">
              <a:solidFill>
                <a:srgbClr val="14110F"/>
              </a:solidFill>
              <a:latin typeface="Public Sans"/>
              <a:ea typeface="Public Sans"/>
              <a:cs typeface="Public Sans"/>
              <a:sym typeface="Public Sans"/>
            </a:endParaRPr>
          </a:p>
        </p:txBody>
      </p:sp>
      <p:sp>
        <p:nvSpPr>
          <p:cNvPr id="55" name="TextBox 30">
            <a:extLst>
              <a:ext uri="{FF2B5EF4-FFF2-40B4-BE49-F238E27FC236}">
                <a16:creationId xmlns:a16="http://schemas.microsoft.com/office/drawing/2014/main" id="{2B2BB005-70CA-2908-4418-376F7C288F43}"/>
              </a:ext>
            </a:extLst>
          </p:cNvPr>
          <p:cNvSpPr txBox="1"/>
          <p:nvPr/>
        </p:nvSpPr>
        <p:spPr>
          <a:xfrm>
            <a:off x="489114" y="7586265"/>
            <a:ext cx="3748349" cy="666849"/>
          </a:xfrm>
          <a:prstGeom prst="rect">
            <a:avLst/>
          </a:prstGeom>
        </p:spPr>
        <p:txBody>
          <a:bodyPr wrap="square" lIns="0" tIns="0" rIns="0" bIns="0" rtlCol="0" anchor="t">
            <a:spAutoFit/>
          </a:bodyPr>
          <a:lstStyle/>
          <a:p>
            <a:pPr marL="0" lvl="0" indent="0" algn="l">
              <a:lnSpc>
                <a:spcPts val="2600"/>
              </a:lnSpc>
              <a:spcBef>
                <a:spcPct val="0"/>
              </a:spcBef>
            </a:pPr>
            <a:r>
              <a:rPr lang="en-IN" sz="2400" b="1" dirty="0"/>
              <a:t>Enhanced Customer Segmentation</a:t>
            </a:r>
            <a:endParaRPr lang="en-US" sz="2400" b="1" dirty="0">
              <a:solidFill>
                <a:srgbClr val="14110F"/>
              </a:solidFill>
              <a:latin typeface="Public Sans"/>
              <a:ea typeface="Public Sans"/>
              <a:cs typeface="Public Sans"/>
              <a:sym typeface="Public Sans"/>
            </a:endParaRPr>
          </a:p>
        </p:txBody>
      </p:sp>
      <p:sp>
        <p:nvSpPr>
          <p:cNvPr id="56" name="TextBox 31">
            <a:extLst>
              <a:ext uri="{FF2B5EF4-FFF2-40B4-BE49-F238E27FC236}">
                <a16:creationId xmlns:a16="http://schemas.microsoft.com/office/drawing/2014/main" id="{0F7AE8C9-1864-AAE3-2287-2B847AD3804C}"/>
              </a:ext>
            </a:extLst>
          </p:cNvPr>
          <p:cNvSpPr txBox="1"/>
          <p:nvPr/>
        </p:nvSpPr>
        <p:spPr>
          <a:xfrm>
            <a:off x="489114" y="6350018"/>
            <a:ext cx="3748349" cy="666849"/>
          </a:xfrm>
          <a:prstGeom prst="rect">
            <a:avLst/>
          </a:prstGeom>
        </p:spPr>
        <p:txBody>
          <a:bodyPr wrap="square" lIns="0" tIns="0" rIns="0" bIns="0" rtlCol="0" anchor="t">
            <a:spAutoFit/>
          </a:bodyPr>
          <a:lstStyle/>
          <a:p>
            <a:pPr marL="0" lvl="0" indent="0" algn="l">
              <a:lnSpc>
                <a:spcPts val="2600"/>
              </a:lnSpc>
              <a:spcBef>
                <a:spcPct val="0"/>
              </a:spcBef>
            </a:pPr>
            <a:r>
              <a:rPr lang="en-IN" sz="2400" b="1" dirty="0"/>
              <a:t>Seasonal Promotion Optimization</a:t>
            </a:r>
            <a:endParaRPr lang="en-US" sz="2400" b="1" dirty="0">
              <a:solidFill>
                <a:srgbClr val="14110F"/>
              </a:solidFill>
              <a:latin typeface="Public Sans"/>
              <a:ea typeface="Public Sans"/>
              <a:cs typeface="Public Sans"/>
              <a:sym typeface="Public Sans"/>
            </a:endParaRPr>
          </a:p>
        </p:txBody>
      </p:sp>
      <p:sp>
        <p:nvSpPr>
          <p:cNvPr id="57" name="TextBox 32">
            <a:extLst>
              <a:ext uri="{FF2B5EF4-FFF2-40B4-BE49-F238E27FC236}">
                <a16:creationId xmlns:a16="http://schemas.microsoft.com/office/drawing/2014/main" id="{1401D2C3-A1A7-7214-1F45-25EE2AD8D3E7}"/>
              </a:ext>
            </a:extLst>
          </p:cNvPr>
          <p:cNvSpPr txBox="1"/>
          <p:nvPr/>
        </p:nvSpPr>
        <p:spPr>
          <a:xfrm>
            <a:off x="489114" y="5192195"/>
            <a:ext cx="3748349" cy="333425"/>
          </a:xfrm>
          <a:prstGeom prst="rect">
            <a:avLst/>
          </a:prstGeom>
        </p:spPr>
        <p:txBody>
          <a:bodyPr wrap="square" lIns="0" tIns="0" rIns="0" bIns="0" rtlCol="0" anchor="t">
            <a:spAutoFit/>
          </a:bodyPr>
          <a:lstStyle/>
          <a:p>
            <a:pPr marL="0" lvl="0" indent="0" algn="l">
              <a:lnSpc>
                <a:spcPts val="2600"/>
              </a:lnSpc>
              <a:spcBef>
                <a:spcPct val="0"/>
              </a:spcBef>
            </a:pPr>
            <a:r>
              <a:rPr lang="en-IN" sz="2400" b="1" dirty="0"/>
              <a:t>Inventory-Driven Advertising</a:t>
            </a:r>
            <a:endParaRPr lang="en-US" sz="2400" b="1" dirty="0">
              <a:solidFill>
                <a:srgbClr val="14110F"/>
              </a:solidFill>
              <a:latin typeface="Public Sans"/>
              <a:ea typeface="Public Sans"/>
              <a:cs typeface="Public Sans"/>
              <a:sym typeface="Public Sans"/>
            </a:endParaRPr>
          </a:p>
        </p:txBody>
      </p:sp>
      <p:sp>
        <p:nvSpPr>
          <p:cNvPr id="58" name="TextBox 33">
            <a:extLst>
              <a:ext uri="{FF2B5EF4-FFF2-40B4-BE49-F238E27FC236}">
                <a16:creationId xmlns:a16="http://schemas.microsoft.com/office/drawing/2014/main" id="{07CE8BD3-E43D-D583-941E-14E954D8BB8B}"/>
              </a:ext>
            </a:extLst>
          </p:cNvPr>
          <p:cNvSpPr txBox="1"/>
          <p:nvPr/>
        </p:nvSpPr>
        <p:spPr>
          <a:xfrm>
            <a:off x="489114" y="3990574"/>
            <a:ext cx="3748349" cy="333425"/>
          </a:xfrm>
          <a:prstGeom prst="rect">
            <a:avLst/>
          </a:prstGeom>
        </p:spPr>
        <p:txBody>
          <a:bodyPr wrap="square" lIns="0" tIns="0" rIns="0" bIns="0" rtlCol="0" anchor="t">
            <a:spAutoFit/>
          </a:bodyPr>
          <a:lstStyle/>
          <a:p>
            <a:pPr marL="0" lvl="0" indent="0" algn="l">
              <a:lnSpc>
                <a:spcPts val="2600"/>
              </a:lnSpc>
              <a:spcBef>
                <a:spcPct val="0"/>
              </a:spcBef>
            </a:pPr>
            <a:r>
              <a:rPr lang="en-IN" sz="2400" b="1" dirty="0"/>
              <a:t>Dynamic Pricing Campaigns</a:t>
            </a:r>
            <a:endParaRPr lang="en-US" sz="2400" b="1" dirty="0">
              <a:solidFill>
                <a:srgbClr val="14110F"/>
              </a:solidFill>
              <a:latin typeface="Public Sans"/>
              <a:ea typeface="Public Sans"/>
              <a:cs typeface="Public Sans"/>
              <a:sym typeface="Public Sans"/>
            </a:endParaRPr>
          </a:p>
        </p:txBody>
      </p:sp>
      <p:sp>
        <p:nvSpPr>
          <p:cNvPr id="71" name="TextBox 70">
            <a:extLst>
              <a:ext uri="{FF2B5EF4-FFF2-40B4-BE49-F238E27FC236}">
                <a16:creationId xmlns:a16="http://schemas.microsoft.com/office/drawing/2014/main" id="{BB52D1D9-E90C-BA03-92BD-DB6D623683F7}"/>
              </a:ext>
            </a:extLst>
          </p:cNvPr>
          <p:cNvSpPr txBox="1"/>
          <p:nvPr/>
        </p:nvSpPr>
        <p:spPr>
          <a:xfrm>
            <a:off x="4765676" y="3835426"/>
            <a:ext cx="5544337" cy="830997"/>
          </a:xfrm>
          <a:prstGeom prst="rect">
            <a:avLst/>
          </a:prstGeom>
          <a:noFill/>
        </p:spPr>
        <p:txBody>
          <a:bodyPr wrap="square">
            <a:spAutoFit/>
          </a:bodyPr>
          <a:lstStyle/>
          <a:p>
            <a:r>
              <a:rPr lang="en-IN" sz="2400" dirty="0"/>
              <a:t>Implement real-time pricing strategies using unified data</a:t>
            </a:r>
            <a:endParaRPr lang="en-US" sz="2400" dirty="0"/>
          </a:p>
        </p:txBody>
      </p:sp>
      <p:sp>
        <p:nvSpPr>
          <p:cNvPr id="73" name="TextBox 72">
            <a:extLst>
              <a:ext uri="{FF2B5EF4-FFF2-40B4-BE49-F238E27FC236}">
                <a16:creationId xmlns:a16="http://schemas.microsoft.com/office/drawing/2014/main" id="{5B32B1BE-FBBC-1748-035C-624375009804}"/>
              </a:ext>
            </a:extLst>
          </p:cNvPr>
          <p:cNvSpPr txBox="1"/>
          <p:nvPr/>
        </p:nvSpPr>
        <p:spPr>
          <a:xfrm>
            <a:off x="4765675" y="5081650"/>
            <a:ext cx="5544337" cy="830997"/>
          </a:xfrm>
          <a:prstGeom prst="rect">
            <a:avLst/>
          </a:prstGeom>
          <a:noFill/>
        </p:spPr>
        <p:txBody>
          <a:bodyPr wrap="square">
            <a:spAutoFit/>
          </a:bodyPr>
          <a:lstStyle/>
          <a:p>
            <a:r>
              <a:rPr lang="en-IN" sz="2400" dirty="0"/>
              <a:t>Adjust ad placements based on real-time stock levels</a:t>
            </a:r>
            <a:endParaRPr lang="en-US" sz="2400" dirty="0"/>
          </a:p>
        </p:txBody>
      </p:sp>
      <p:sp>
        <p:nvSpPr>
          <p:cNvPr id="75" name="TextBox 74">
            <a:extLst>
              <a:ext uri="{FF2B5EF4-FFF2-40B4-BE49-F238E27FC236}">
                <a16:creationId xmlns:a16="http://schemas.microsoft.com/office/drawing/2014/main" id="{1BA6AD7C-B779-5F9E-DC24-6A05B1D67BC2}"/>
              </a:ext>
            </a:extLst>
          </p:cNvPr>
          <p:cNvSpPr txBox="1"/>
          <p:nvPr/>
        </p:nvSpPr>
        <p:spPr>
          <a:xfrm>
            <a:off x="4765675" y="6286159"/>
            <a:ext cx="5544337" cy="830997"/>
          </a:xfrm>
          <a:prstGeom prst="rect">
            <a:avLst/>
          </a:prstGeom>
          <a:noFill/>
        </p:spPr>
        <p:txBody>
          <a:bodyPr wrap="square">
            <a:spAutoFit/>
          </a:bodyPr>
          <a:lstStyle/>
          <a:p>
            <a:r>
              <a:rPr lang="en-IN" sz="2400" dirty="0"/>
              <a:t>Harmonize seasonal campaigns across multiple retailers</a:t>
            </a:r>
            <a:endParaRPr lang="en-US" sz="2400" dirty="0"/>
          </a:p>
        </p:txBody>
      </p:sp>
      <p:sp>
        <p:nvSpPr>
          <p:cNvPr id="77" name="TextBox 76">
            <a:extLst>
              <a:ext uri="{FF2B5EF4-FFF2-40B4-BE49-F238E27FC236}">
                <a16:creationId xmlns:a16="http://schemas.microsoft.com/office/drawing/2014/main" id="{6ADDC4D5-B5D7-262D-FFAB-5DC0BE9517DE}"/>
              </a:ext>
            </a:extLst>
          </p:cNvPr>
          <p:cNvSpPr txBox="1"/>
          <p:nvPr/>
        </p:nvSpPr>
        <p:spPr>
          <a:xfrm>
            <a:off x="4745767" y="7463609"/>
            <a:ext cx="5564245" cy="830997"/>
          </a:xfrm>
          <a:prstGeom prst="rect">
            <a:avLst/>
          </a:prstGeom>
          <a:noFill/>
        </p:spPr>
        <p:txBody>
          <a:bodyPr wrap="square">
            <a:spAutoFit/>
          </a:bodyPr>
          <a:lstStyle/>
          <a:p>
            <a:r>
              <a:rPr lang="en-IN" sz="2400" dirty="0"/>
              <a:t>Improve accuracy in customer targeting with cleaner data</a:t>
            </a:r>
            <a:endParaRPr lang="en-US" sz="2400" dirty="0"/>
          </a:p>
        </p:txBody>
      </p:sp>
      <p:sp>
        <p:nvSpPr>
          <p:cNvPr id="79" name="TextBox 78">
            <a:extLst>
              <a:ext uri="{FF2B5EF4-FFF2-40B4-BE49-F238E27FC236}">
                <a16:creationId xmlns:a16="http://schemas.microsoft.com/office/drawing/2014/main" id="{56009688-3EDE-6564-C835-303636A37928}"/>
              </a:ext>
            </a:extLst>
          </p:cNvPr>
          <p:cNvSpPr txBox="1"/>
          <p:nvPr/>
        </p:nvSpPr>
        <p:spPr>
          <a:xfrm>
            <a:off x="4745767" y="8651437"/>
            <a:ext cx="5564245" cy="830997"/>
          </a:xfrm>
          <a:prstGeom prst="rect">
            <a:avLst/>
          </a:prstGeom>
          <a:noFill/>
        </p:spPr>
        <p:txBody>
          <a:bodyPr wrap="square">
            <a:spAutoFit/>
          </a:bodyPr>
          <a:lstStyle/>
          <a:p>
            <a:r>
              <a:rPr lang="en-IN" sz="2400" dirty="0"/>
              <a:t>Ensure regional compliance through consistent data use</a:t>
            </a:r>
            <a:endParaRPr lang="en-US" sz="2400" dirty="0"/>
          </a:p>
        </p:txBody>
      </p:sp>
      <p:sp>
        <p:nvSpPr>
          <p:cNvPr id="80" name="TextBox 19">
            <a:extLst>
              <a:ext uri="{FF2B5EF4-FFF2-40B4-BE49-F238E27FC236}">
                <a16:creationId xmlns:a16="http://schemas.microsoft.com/office/drawing/2014/main" id="{34BDF581-FB63-7E92-8DA8-B5DBB2BB8167}"/>
              </a:ext>
            </a:extLst>
          </p:cNvPr>
          <p:cNvSpPr txBox="1"/>
          <p:nvPr/>
        </p:nvSpPr>
        <p:spPr>
          <a:xfrm>
            <a:off x="6782994" y="3045248"/>
            <a:ext cx="1518105" cy="402033"/>
          </a:xfrm>
          <a:prstGeom prst="rect">
            <a:avLst/>
          </a:prstGeom>
        </p:spPr>
        <p:txBody>
          <a:bodyPr wrap="square" lIns="0" tIns="0" rIns="0" bIns="0" rtlCol="0" anchor="t">
            <a:spAutoFit/>
          </a:bodyPr>
          <a:lstStyle/>
          <a:p>
            <a:pPr marL="0" lvl="0" indent="0" algn="l">
              <a:lnSpc>
                <a:spcPts val="3250"/>
              </a:lnSpc>
              <a:spcBef>
                <a:spcPct val="0"/>
              </a:spcBef>
            </a:pPr>
            <a:r>
              <a:rPr lang="en-US" sz="2500" b="1" u="none" dirty="0">
                <a:solidFill>
                  <a:srgbClr val="14110F"/>
                </a:solidFill>
                <a:latin typeface="Public Sans"/>
                <a:ea typeface="Public Sans"/>
                <a:cs typeface="Public Sans"/>
                <a:sym typeface="Public Sans"/>
              </a:rPr>
              <a:t>SOLUTION</a:t>
            </a:r>
          </a:p>
        </p:txBody>
      </p:sp>
      <p:sp>
        <p:nvSpPr>
          <p:cNvPr id="82" name="TextBox 19">
            <a:extLst>
              <a:ext uri="{FF2B5EF4-FFF2-40B4-BE49-F238E27FC236}">
                <a16:creationId xmlns:a16="http://schemas.microsoft.com/office/drawing/2014/main" id="{63E1BDD7-4590-6710-AF8A-81FAAC4904DC}"/>
              </a:ext>
            </a:extLst>
          </p:cNvPr>
          <p:cNvSpPr txBox="1"/>
          <p:nvPr/>
        </p:nvSpPr>
        <p:spPr>
          <a:xfrm>
            <a:off x="11890470" y="3063460"/>
            <a:ext cx="3748349" cy="402033"/>
          </a:xfrm>
          <a:prstGeom prst="rect">
            <a:avLst/>
          </a:prstGeom>
        </p:spPr>
        <p:txBody>
          <a:bodyPr wrap="square" lIns="0" tIns="0" rIns="0" bIns="0" rtlCol="0" anchor="t">
            <a:spAutoFit/>
          </a:bodyPr>
          <a:lstStyle/>
          <a:p>
            <a:pPr marL="0" lvl="0" indent="0" algn="ctr">
              <a:lnSpc>
                <a:spcPts val="3250"/>
              </a:lnSpc>
              <a:spcBef>
                <a:spcPct val="0"/>
              </a:spcBef>
            </a:pPr>
            <a:r>
              <a:rPr lang="en-US" sz="2500" b="1" u="none" dirty="0">
                <a:solidFill>
                  <a:srgbClr val="14110F"/>
                </a:solidFill>
                <a:latin typeface="Public Sans"/>
                <a:ea typeface="Public Sans"/>
                <a:cs typeface="Public Sans"/>
                <a:sym typeface="Public Sans"/>
              </a:rPr>
              <a:t>EXAMPLES AND IMPACTS</a:t>
            </a:r>
          </a:p>
        </p:txBody>
      </p:sp>
      <p:sp>
        <p:nvSpPr>
          <p:cNvPr id="84" name="TextBox 83">
            <a:extLst>
              <a:ext uri="{FF2B5EF4-FFF2-40B4-BE49-F238E27FC236}">
                <a16:creationId xmlns:a16="http://schemas.microsoft.com/office/drawing/2014/main" id="{4049E33E-8C90-A44A-04C8-1347EB5A4235}"/>
              </a:ext>
            </a:extLst>
          </p:cNvPr>
          <p:cNvSpPr txBox="1"/>
          <p:nvPr/>
        </p:nvSpPr>
        <p:spPr>
          <a:xfrm>
            <a:off x="10418509" y="3741401"/>
            <a:ext cx="5550132" cy="1200329"/>
          </a:xfrm>
          <a:prstGeom prst="rect">
            <a:avLst/>
          </a:prstGeom>
          <a:noFill/>
        </p:spPr>
        <p:txBody>
          <a:bodyPr wrap="square">
            <a:spAutoFit/>
          </a:bodyPr>
          <a:lstStyle/>
          <a:p>
            <a:r>
              <a:rPr lang="en-IN" sz="2400" dirty="0"/>
              <a:t>Users see consistent prices across platforms, increasing trust and likelihood to buy.</a:t>
            </a:r>
            <a:endParaRPr lang="en-US" sz="2400" dirty="0"/>
          </a:p>
        </p:txBody>
      </p:sp>
      <p:sp>
        <p:nvSpPr>
          <p:cNvPr id="86" name="TextBox 85">
            <a:extLst>
              <a:ext uri="{FF2B5EF4-FFF2-40B4-BE49-F238E27FC236}">
                <a16:creationId xmlns:a16="http://schemas.microsoft.com/office/drawing/2014/main" id="{1E891198-8529-D40B-B82C-99A56E8A2C90}"/>
              </a:ext>
            </a:extLst>
          </p:cNvPr>
          <p:cNvSpPr txBox="1"/>
          <p:nvPr/>
        </p:nvSpPr>
        <p:spPr>
          <a:xfrm>
            <a:off x="10418508" y="5073379"/>
            <a:ext cx="5397190" cy="830997"/>
          </a:xfrm>
          <a:prstGeom prst="rect">
            <a:avLst/>
          </a:prstGeom>
          <a:noFill/>
        </p:spPr>
        <p:txBody>
          <a:bodyPr wrap="square">
            <a:spAutoFit/>
          </a:bodyPr>
          <a:lstStyle/>
          <a:p>
            <a:r>
              <a:rPr lang="en-IN" sz="2400" dirty="0"/>
              <a:t>Prevent ad spend on out-of-stock items, enhancing ROI and customer satisfaction.</a:t>
            </a:r>
            <a:endParaRPr lang="en-US" sz="2400" dirty="0"/>
          </a:p>
        </p:txBody>
      </p:sp>
      <p:sp>
        <p:nvSpPr>
          <p:cNvPr id="88" name="TextBox 87">
            <a:extLst>
              <a:ext uri="{FF2B5EF4-FFF2-40B4-BE49-F238E27FC236}">
                <a16:creationId xmlns:a16="http://schemas.microsoft.com/office/drawing/2014/main" id="{7166BB0E-6112-422D-36E6-D80BC06D9210}"/>
              </a:ext>
            </a:extLst>
          </p:cNvPr>
          <p:cNvSpPr txBox="1"/>
          <p:nvPr/>
        </p:nvSpPr>
        <p:spPr>
          <a:xfrm>
            <a:off x="10418507" y="6261016"/>
            <a:ext cx="5220311" cy="830997"/>
          </a:xfrm>
          <a:prstGeom prst="rect">
            <a:avLst/>
          </a:prstGeom>
          <a:noFill/>
        </p:spPr>
        <p:txBody>
          <a:bodyPr wrap="square">
            <a:spAutoFit/>
          </a:bodyPr>
          <a:lstStyle/>
          <a:p>
            <a:r>
              <a:rPr lang="en-IN" sz="2400" dirty="0"/>
              <a:t>Coordinated ads boost visibility and sales during peak seasons.</a:t>
            </a:r>
            <a:endParaRPr lang="en-US" sz="2400" dirty="0"/>
          </a:p>
        </p:txBody>
      </p:sp>
      <p:sp>
        <p:nvSpPr>
          <p:cNvPr id="90" name="TextBox 89">
            <a:extLst>
              <a:ext uri="{FF2B5EF4-FFF2-40B4-BE49-F238E27FC236}">
                <a16:creationId xmlns:a16="http://schemas.microsoft.com/office/drawing/2014/main" id="{EED8F599-7B05-8C7F-C956-B54A3586448A}"/>
              </a:ext>
            </a:extLst>
          </p:cNvPr>
          <p:cNvSpPr txBox="1"/>
          <p:nvPr/>
        </p:nvSpPr>
        <p:spPr>
          <a:xfrm>
            <a:off x="10418507" y="7482158"/>
            <a:ext cx="5544337" cy="830997"/>
          </a:xfrm>
          <a:prstGeom prst="rect">
            <a:avLst/>
          </a:prstGeom>
          <a:noFill/>
        </p:spPr>
        <p:txBody>
          <a:bodyPr wrap="square">
            <a:spAutoFit/>
          </a:bodyPr>
          <a:lstStyle/>
          <a:p>
            <a:r>
              <a:rPr lang="en-IN" sz="2400" dirty="0"/>
              <a:t>Targeted ads based on accurate user profiles increase conversion rates.</a:t>
            </a:r>
            <a:endParaRPr lang="en-US" sz="2400" dirty="0"/>
          </a:p>
        </p:txBody>
      </p:sp>
      <p:sp>
        <p:nvSpPr>
          <p:cNvPr id="92" name="TextBox 91">
            <a:extLst>
              <a:ext uri="{FF2B5EF4-FFF2-40B4-BE49-F238E27FC236}">
                <a16:creationId xmlns:a16="http://schemas.microsoft.com/office/drawing/2014/main" id="{69F69AA0-A748-48D4-1EB1-66154B25927E}"/>
              </a:ext>
            </a:extLst>
          </p:cNvPr>
          <p:cNvSpPr txBox="1"/>
          <p:nvPr/>
        </p:nvSpPr>
        <p:spPr>
          <a:xfrm>
            <a:off x="10418507" y="8782409"/>
            <a:ext cx="5220311" cy="1200329"/>
          </a:xfrm>
          <a:prstGeom prst="rect">
            <a:avLst/>
          </a:prstGeom>
          <a:noFill/>
        </p:spPr>
        <p:txBody>
          <a:bodyPr wrap="square">
            <a:spAutoFit/>
          </a:bodyPr>
          <a:lstStyle/>
          <a:p>
            <a:r>
              <a:rPr lang="en-IN" sz="2400" dirty="0"/>
              <a:t>Unified branding helps adhere to advertising standards, reducing legal risks</a:t>
            </a:r>
            <a:endParaRPr lang="en-US" sz="2400" dirty="0"/>
          </a:p>
        </p:txBody>
      </p:sp>
    </p:spTree>
    <p:extLst>
      <p:ext uri="{BB962C8B-B14F-4D97-AF65-F5344CB8AC3E}">
        <p14:creationId xmlns:p14="http://schemas.microsoft.com/office/powerpoint/2010/main" val="54687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6242377" y="785945"/>
            <a:ext cx="5803245" cy="735057"/>
          </a:xfrm>
          <a:prstGeom prst="rect">
            <a:avLst/>
          </a:prstGeom>
        </p:spPr>
        <p:txBody>
          <a:bodyPr wrap="square" lIns="0" tIns="0" rIns="0" bIns="0" rtlCol="0" anchor="t">
            <a:spAutoFit/>
          </a:bodyPr>
          <a:lstStyle/>
          <a:p>
            <a:pPr marL="0" lvl="0" indent="0" algn="l">
              <a:lnSpc>
                <a:spcPts val="5719"/>
              </a:lnSpc>
              <a:spcBef>
                <a:spcPct val="0"/>
              </a:spcBef>
            </a:pPr>
            <a:r>
              <a:rPr lang="en-US" sz="4766" b="1" dirty="0">
                <a:solidFill>
                  <a:srgbClr val="25235B"/>
                </a:solidFill>
                <a:latin typeface="Now Bold"/>
                <a:ea typeface="Now Bold"/>
                <a:cs typeface="Now Bold"/>
                <a:sym typeface="Now Bold"/>
              </a:rPr>
              <a:t>BUSINESS IMPACT</a:t>
            </a:r>
          </a:p>
        </p:txBody>
      </p:sp>
      <p:pic>
        <p:nvPicPr>
          <p:cNvPr id="24" name="Picture 23" descr="A black background with orange letters&#10;&#10;AI-generated content may be incorrect.">
            <a:extLst>
              <a:ext uri="{FF2B5EF4-FFF2-40B4-BE49-F238E27FC236}">
                <a16:creationId xmlns:a16="http://schemas.microsoft.com/office/drawing/2014/main" id="{13386FBC-0B67-5E98-922F-685EBDCA47D6}"/>
              </a:ext>
            </a:extLst>
          </p:cNvPr>
          <p:cNvPicPr>
            <a:picLocks noChangeAspect="1"/>
          </p:cNvPicPr>
          <p:nvPr/>
        </p:nvPicPr>
        <p:blipFill rotWithShape="1">
          <a:blip r:embed="rId6">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grpSp>
        <p:nvGrpSpPr>
          <p:cNvPr id="25" name="Google Shape;1289;p35">
            <a:extLst>
              <a:ext uri="{FF2B5EF4-FFF2-40B4-BE49-F238E27FC236}">
                <a16:creationId xmlns:a16="http://schemas.microsoft.com/office/drawing/2014/main" id="{98A66DD6-383E-054D-9217-994AE3DE3110}"/>
              </a:ext>
            </a:extLst>
          </p:cNvPr>
          <p:cNvGrpSpPr/>
          <p:nvPr/>
        </p:nvGrpSpPr>
        <p:grpSpPr>
          <a:xfrm>
            <a:off x="1856782" y="5466018"/>
            <a:ext cx="8951982" cy="3762482"/>
            <a:chOff x="1314592" y="2754288"/>
            <a:chExt cx="4001733" cy="1681912"/>
          </a:xfrm>
        </p:grpSpPr>
        <p:sp>
          <p:nvSpPr>
            <p:cNvPr id="27" name="Google Shape;1290;p35">
              <a:extLst>
                <a:ext uri="{FF2B5EF4-FFF2-40B4-BE49-F238E27FC236}">
                  <a16:creationId xmlns:a16="http://schemas.microsoft.com/office/drawing/2014/main" id="{BC33A19A-3569-A924-2AC3-06863FE4B23B}"/>
                </a:ext>
              </a:extLst>
            </p:cNvPr>
            <p:cNvSpPr txBox="1"/>
            <p:nvPr/>
          </p:nvSpPr>
          <p:spPr>
            <a:xfrm>
              <a:off x="1342757" y="3661842"/>
              <a:ext cx="1795500" cy="429600"/>
            </a:xfrm>
            <a:prstGeom prst="rect">
              <a:avLst/>
            </a:prstGeom>
            <a:noFill/>
            <a:ln>
              <a:noFill/>
            </a:ln>
          </p:spPr>
          <p:txBody>
            <a:bodyPr spcFirstLastPara="1" wrap="square" lIns="91425" tIns="91425" rIns="91425" bIns="91425" anchor="ctr" anchorCtr="0">
              <a:noAutofit/>
            </a:bodyPr>
            <a:lstStyle/>
            <a:p>
              <a:pPr algn="r"/>
              <a:r>
                <a:rPr lang="en-IN" sz="3000" b="1" dirty="0"/>
                <a:t>Enhanced Compliance and Reduced Risk</a:t>
              </a:r>
              <a:endParaRPr sz="30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8" name="Google Shape;1291;p35">
              <a:extLst>
                <a:ext uri="{FF2B5EF4-FFF2-40B4-BE49-F238E27FC236}">
                  <a16:creationId xmlns:a16="http://schemas.microsoft.com/office/drawing/2014/main" id="{069EB1A7-717D-12F9-7DBC-6462014FB192}"/>
                </a:ext>
              </a:extLst>
            </p:cNvPr>
            <p:cNvSpPr txBox="1"/>
            <p:nvPr/>
          </p:nvSpPr>
          <p:spPr>
            <a:xfrm>
              <a:off x="1314592" y="4122700"/>
              <a:ext cx="2104066" cy="313500"/>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600" dirty="0"/>
                <a:t>Unified data helps meet diverse regional compliance requirements.</a:t>
              </a:r>
            </a:p>
            <a:p>
              <a:pPr marL="171450" lvl="0" indent="-171450" rtl="0">
                <a:spcBef>
                  <a:spcPts val="0"/>
                </a:spcBef>
                <a:spcAft>
                  <a:spcPts val="0"/>
                </a:spcAft>
                <a:buFont typeface="Arial" panose="020B0604020202020204" pitchFamily="34" charset="0"/>
                <a:buChar char="•"/>
              </a:pPr>
              <a:r>
                <a:rPr lang="en-IN" sz="1600" dirty="0"/>
                <a:t>Minimized legal risks through adherence to international privacy laws.</a:t>
              </a:r>
              <a:endParaRPr sz="1600" dirty="0">
                <a:solidFill>
                  <a:srgbClr val="434343"/>
                </a:solidFill>
                <a:latin typeface="Roboto"/>
                <a:ea typeface="Roboto"/>
                <a:cs typeface="Roboto"/>
                <a:sym typeface="Roboto"/>
              </a:endParaRPr>
            </a:p>
          </p:txBody>
        </p:sp>
        <p:cxnSp>
          <p:nvCxnSpPr>
            <p:cNvPr id="29" name="Google Shape;1292;p35">
              <a:extLst>
                <a:ext uri="{FF2B5EF4-FFF2-40B4-BE49-F238E27FC236}">
                  <a16:creationId xmlns:a16="http://schemas.microsoft.com/office/drawing/2014/main" id="{A173F153-618C-CF7E-5F5B-12E54F4CFA98}"/>
                </a:ext>
              </a:extLst>
            </p:cNvPr>
            <p:cNvCxnSpPr>
              <a:cxnSpLocks/>
              <a:stCxn id="27" idx="3"/>
            </p:cNvCxnSpPr>
            <p:nvPr/>
          </p:nvCxnSpPr>
          <p:spPr>
            <a:xfrm>
              <a:off x="3138257" y="3876642"/>
              <a:ext cx="1582500" cy="0"/>
            </a:xfrm>
            <a:prstGeom prst="straightConnector1">
              <a:avLst/>
            </a:prstGeom>
            <a:noFill/>
            <a:ln w="9525" cap="flat" cmpd="sng">
              <a:solidFill>
                <a:schemeClr val="accent2"/>
              </a:solidFill>
              <a:prstDash val="solid"/>
              <a:round/>
              <a:headEnd type="diamond" w="med" len="med"/>
              <a:tailEnd type="none" w="med" len="med"/>
            </a:ln>
          </p:spPr>
        </p:cxnSp>
        <p:sp>
          <p:nvSpPr>
            <p:cNvPr id="30" name="Google Shape;1293;p35">
              <a:extLst>
                <a:ext uri="{FF2B5EF4-FFF2-40B4-BE49-F238E27FC236}">
                  <a16:creationId xmlns:a16="http://schemas.microsoft.com/office/drawing/2014/main" id="{5ADBDB37-6020-457A-5464-7700A0182C10}"/>
                </a:ext>
              </a:extLst>
            </p:cNvPr>
            <p:cNvSpPr/>
            <p:nvPr/>
          </p:nvSpPr>
          <p:spPr>
            <a:xfrm>
              <a:off x="3927450" y="2754288"/>
              <a:ext cx="1388875" cy="1488300"/>
            </a:xfrm>
            <a:custGeom>
              <a:avLst/>
              <a:gdLst/>
              <a:ahLst/>
              <a:cxnLst/>
              <a:rect l="l" t="t" r="r" b="b"/>
              <a:pathLst>
                <a:path w="55555" h="59532" extrusionOk="0">
                  <a:moveTo>
                    <a:pt x="25789" y="1"/>
                  </a:moveTo>
                  <a:cubicBezTo>
                    <a:pt x="34004" y="14241"/>
                    <a:pt x="29123" y="32445"/>
                    <a:pt x="14895" y="40661"/>
                  </a:cubicBezTo>
                  <a:cubicBezTo>
                    <a:pt x="10214" y="43363"/>
                    <a:pt x="5107" y="44649"/>
                    <a:pt x="70" y="44649"/>
                  </a:cubicBezTo>
                  <a:cubicBezTo>
                    <a:pt x="47" y="44649"/>
                    <a:pt x="23" y="44649"/>
                    <a:pt x="0" y="44649"/>
                  </a:cubicBezTo>
                  <a:lnTo>
                    <a:pt x="0" y="44649"/>
                  </a:lnTo>
                  <a:cubicBezTo>
                    <a:pt x="5156" y="53555"/>
                    <a:pt x="14764" y="59532"/>
                    <a:pt x="25789" y="59532"/>
                  </a:cubicBezTo>
                  <a:cubicBezTo>
                    <a:pt x="42220" y="59532"/>
                    <a:pt x="55555" y="46209"/>
                    <a:pt x="55555" y="29766"/>
                  </a:cubicBezTo>
                  <a:cubicBezTo>
                    <a:pt x="55555" y="13324"/>
                    <a:pt x="42220" y="1"/>
                    <a:pt x="25789" y="1"/>
                  </a:cubicBezTo>
                  <a:close/>
                </a:path>
              </a:pathLst>
            </a:custGeom>
            <a:solidFill>
              <a:srgbClr val="CFF5FF"/>
            </a:solidFill>
            <a:ln w="6850" cap="flat" cmpd="sng">
              <a:solidFill>
                <a:srgbClr val="69E78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300;p35">
            <a:extLst>
              <a:ext uri="{FF2B5EF4-FFF2-40B4-BE49-F238E27FC236}">
                <a16:creationId xmlns:a16="http://schemas.microsoft.com/office/drawing/2014/main" id="{DBDD585C-D9CF-7E96-2C61-3C75798B4FD0}"/>
              </a:ext>
            </a:extLst>
          </p:cNvPr>
          <p:cNvGrpSpPr/>
          <p:nvPr/>
        </p:nvGrpSpPr>
        <p:grpSpPr>
          <a:xfrm>
            <a:off x="9144085" y="4633507"/>
            <a:ext cx="8127597" cy="3563678"/>
            <a:chOff x="4572175" y="2382138"/>
            <a:chExt cx="3633216" cy="1593043"/>
          </a:xfrm>
        </p:grpSpPr>
        <p:sp>
          <p:nvSpPr>
            <p:cNvPr id="38" name="Google Shape;1301;p35">
              <a:extLst>
                <a:ext uri="{FF2B5EF4-FFF2-40B4-BE49-F238E27FC236}">
                  <a16:creationId xmlns:a16="http://schemas.microsoft.com/office/drawing/2014/main" id="{68FF3815-EC9E-B9A5-AC3F-494AD6E7286D}"/>
                </a:ext>
              </a:extLst>
            </p:cNvPr>
            <p:cNvSpPr txBox="1"/>
            <p:nvPr/>
          </p:nvSpPr>
          <p:spPr>
            <a:xfrm>
              <a:off x="6396991" y="3121625"/>
              <a:ext cx="1808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3000" b="1" dirty="0"/>
                <a:t>Data-Driven Decision Making</a:t>
              </a:r>
              <a:endParaRPr sz="3000" b="1"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9" name="Google Shape;1302;p35">
              <a:extLst>
                <a:ext uri="{FF2B5EF4-FFF2-40B4-BE49-F238E27FC236}">
                  <a16:creationId xmlns:a16="http://schemas.microsoft.com/office/drawing/2014/main" id="{7FF89639-58F6-82DA-5F52-54E2BAB2732F}"/>
                </a:ext>
              </a:extLst>
            </p:cNvPr>
            <p:cNvSpPr txBox="1"/>
            <p:nvPr/>
          </p:nvSpPr>
          <p:spPr>
            <a:xfrm>
              <a:off x="6396991" y="3661681"/>
              <a:ext cx="1808400" cy="3135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IN" sz="1600" dirty="0"/>
                <a:t>Access to cleaner, consolidated data enables precise analytics.</a:t>
              </a:r>
            </a:p>
            <a:p>
              <a:pPr marL="171450" lvl="0" indent="-171450" algn="l" rtl="0">
                <a:spcBef>
                  <a:spcPts val="0"/>
                </a:spcBef>
                <a:spcAft>
                  <a:spcPts val="0"/>
                </a:spcAft>
                <a:buFont typeface="Arial" panose="020B0604020202020204" pitchFamily="34" charset="0"/>
                <a:buChar char="•"/>
              </a:pPr>
              <a:r>
                <a:rPr lang="en-IN" sz="1600" dirty="0"/>
                <a:t>Real-time insights allow for dynamic marketing and optimized ad spend.</a:t>
              </a:r>
              <a:endParaRPr sz="1600" dirty="0">
                <a:solidFill>
                  <a:srgbClr val="434343"/>
                </a:solidFill>
                <a:latin typeface="Roboto"/>
                <a:ea typeface="Roboto"/>
                <a:cs typeface="Roboto"/>
                <a:sym typeface="Roboto"/>
              </a:endParaRPr>
            </a:p>
          </p:txBody>
        </p:sp>
        <p:cxnSp>
          <p:nvCxnSpPr>
            <p:cNvPr id="40" name="Google Shape;1303;p35">
              <a:extLst>
                <a:ext uri="{FF2B5EF4-FFF2-40B4-BE49-F238E27FC236}">
                  <a16:creationId xmlns:a16="http://schemas.microsoft.com/office/drawing/2014/main" id="{AE9D196E-DE42-87B9-20BE-421A18B86AD0}"/>
                </a:ext>
              </a:extLst>
            </p:cNvPr>
            <p:cNvCxnSpPr>
              <a:cxnSpLocks/>
              <a:stCxn id="38" idx="1"/>
            </p:cNvCxnSpPr>
            <p:nvPr/>
          </p:nvCxnSpPr>
          <p:spPr>
            <a:xfrm rot="10800000">
              <a:off x="5538091" y="3336425"/>
              <a:ext cx="858900" cy="0"/>
            </a:xfrm>
            <a:prstGeom prst="straightConnector1">
              <a:avLst/>
            </a:prstGeom>
            <a:noFill/>
            <a:ln w="9525" cap="flat" cmpd="sng">
              <a:solidFill>
                <a:schemeClr val="accent3"/>
              </a:solidFill>
              <a:prstDash val="solid"/>
              <a:round/>
              <a:headEnd type="diamond" w="med" len="med"/>
              <a:tailEnd type="none" w="med" len="med"/>
            </a:ln>
          </p:spPr>
        </p:cxnSp>
        <p:sp>
          <p:nvSpPr>
            <p:cNvPr id="41" name="Google Shape;1304;p35">
              <a:extLst>
                <a:ext uri="{FF2B5EF4-FFF2-40B4-BE49-F238E27FC236}">
                  <a16:creationId xmlns:a16="http://schemas.microsoft.com/office/drawing/2014/main" id="{21BD1781-2C06-1F4C-6D33-B43F458EBDCE}"/>
                </a:ext>
              </a:extLst>
            </p:cNvPr>
            <p:cNvSpPr/>
            <p:nvPr/>
          </p:nvSpPr>
          <p:spPr>
            <a:xfrm>
              <a:off x="4572175" y="2382138"/>
              <a:ext cx="1494250" cy="1488700"/>
            </a:xfrm>
            <a:custGeom>
              <a:avLst/>
              <a:gdLst/>
              <a:ahLst/>
              <a:cxnLst/>
              <a:rect l="l" t="t" r="r" b="b"/>
              <a:pathLst>
                <a:path w="59770" h="59548" extrusionOk="0">
                  <a:moveTo>
                    <a:pt x="25800" y="1"/>
                  </a:moveTo>
                  <a:cubicBezTo>
                    <a:pt x="15513" y="1"/>
                    <a:pt x="5510" y="5336"/>
                    <a:pt x="0" y="14887"/>
                  </a:cubicBezTo>
                  <a:cubicBezTo>
                    <a:pt x="16431" y="14887"/>
                    <a:pt x="29766" y="28210"/>
                    <a:pt x="29766" y="44652"/>
                  </a:cubicBezTo>
                  <a:cubicBezTo>
                    <a:pt x="29766" y="50082"/>
                    <a:pt x="28313" y="55166"/>
                    <a:pt x="25777" y="59547"/>
                  </a:cubicBezTo>
                  <a:cubicBezTo>
                    <a:pt x="36052" y="59535"/>
                    <a:pt x="46042" y="54189"/>
                    <a:pt x="51554" y="44652"/>
                  </a:cubicBezTo>
                  <a:cubicBezTo>
                    <a:pt x="59770" y="30413"/>
                    <a:pt x="54888" y="12208"/>
                    <a:pt x="40660" y="3993"/>
                  </a:cubicBezTo>
                  <a:cubicBezTo>
                    <a:pt x="35971" y="1287"/>
                    <a:pt x="30851" y="1"/>
                    <a:pt x="25800" y="1"/>
                  </a:cubicBezTo>
                  <a:close/>
                </a:path>
              </a:pathLst>
            </a:custGeom>
            <a:solidFill>
              <a:srgbClr val="25235B"/>
            </a:solidFill>
            <a:ln w="68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1311;p35">
            <a:extLst>
              <a:ext uri="{FF2B5EF4-FFF2-40B4-BE49-F238E27FC236}">
                <a16:creationId xmlns:a16="http://schemas.microsoft.com/office/drawing/2014/main" id="{BE20619B-8D94-82A2-2F62-D42E9BB6B844}"/>
              </a:ext>
            </a:extLst>
          </p:cNvPr>
          <p:cNvGrpSpPr/>
          <p:nvPr/>
        </p:nvGrpSpPr>
        <p:grpSpPr>
          <a:xfrm>
            <a:off x="1070363" y="5202640"/>
            <a:ext cx="8533207" cy="2760903"/>
            <a:chOff x="963043" y="2636553"/>
            <a:chExt cx="3814532" cy="1234185"/>
          </a:xfrm>
        </p:grpSpPr>
        <p:sp>
          <p:nvSpPr>
            <p:cNvPr id="49" name="Google Shape;1312;p35">
              <a:extLst>
                <a:ext uri="{FF2B5EF4-FFF2-40B4-BE49-F238E27FC236}">
                  <a16:creationId xmlns:a16="http://schemas.microsoft.com/office/drawing/2014/main" id="{D07E68A2-20D2-3558-984F-D2B3D44A8B07}"/>
                </a:ext>
              </a:extLst>
            </p:cNvPr>
            <p:cNvSpPr txBox="1"/>
            <p:nvPr/>
          </p:nvSpPr>
          <p:spPr>
            <a:xfrm>
              <a:off x="1009121" y="2636553"/>
              <a:ext cx="17955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3000" b="1" dirty="0"/>
                <a:t>Innovative Advertising Solutions</a:t>
              </a:r>
              <a:endParaRPr sz="3000" b="1"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50" name="Google Shape;1313;p35">
              <a:extLst>
                <a:ext uri="{FF2B5EF4-FFF2-40B4-BE49-F238E27FC236}">
                  <a16:creationId xmlns:a16="http://schemas.microsoft.com/office/drawing/2014/main" id="{7B1E2686-C5EB-BFEB-9111-DF096B77489D}"/>
                </a:ext>
              </a:extLst>
            </p:cNvPr>
            <p:cNvSpPr txBox="1"/>
            <p:nvPr/>
          </p:nvSpPr>
          <p:spPr>
            <a:xfrm>
              <a:off x="963043" y="3041928"/>
              <a:ext cx="2108433" cy="429599"/>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600" dirty="0"/>
                <a:t>Advanced personalization capabilities from accurate data analysis.</a:t>
              </a:r>
            </a:p>
            <a:p>
              <a:pPr marL="171450" lvl="0" indent="-171450" rtl="0">
                <a:spcBef>
                  <a:spcPts val="0"/>
                </a:spcBef>
                <a:spcAft>
                  <a:spcPts val="0"/>
                </a:spcAft>
                <a:buFont typeface="Arial" panose="020B0604020202020204" pitchFamily="34" charset="0"/>
                <a:buChar char="•"/>
              </a:pPr>
              <a:r>
                <a:rPr lang="en-IN" sz="1600" dirty="0"/>
                <a:t>Development of cutting-edge ad technologies that resonate with target demographics.</a:t>
              </a:r>
              <a:endParaRPr sz="1600" dirty="0">
                <a:solidFill>
                  <a:srgbClr val="434343"/>
                </a:solidFill>
                <a:latin typeface="Roboto"/>
                <a:ea typeface="Roboto"/>
                <a:cs typeface="Roboto"/>
                <a:sym typeface="Roboto"/>
              </a:endParaRPr>
            </a:p>
          </p:txBody>
        </p:sp>
        <p:cxnSp>
          <p:nvCxnSpPr>
            <p:cNvPr id="51" name="Google Shape;1314;p35">
              <a:extLst>
                <a:ext uri="{FF2B5EF4-FFF2-40B4-BE49-F238E27FC236}">
                  <a16:creationId xmlns:a16="http://schemas.microsoft.com/office/drawing/2014/main" id="{71A0459B-66B2-4662-5807-399E236920AC}"/>
                </a:ext>
              </a:extLst>
            </p:cNvPr>
            <p:cNvCxnSpPr>
              <a:cxnSpLocks/>
              <a:stCxn id="49" idx="3"/>
            </p:cNvCxnSpPr>
            <p:nvPr/>
          </p:nvCxnSpPr>
          <p:spPr>
            <a:xfrm>
              <a:off x="2804621" y="2851352"/>
              <a:ext cx="665100" cy="0"/>
            </a:xfrm>
            <a:prstGeom prst="straightConnector1">
              <a:avLst/>
            </a:prstGeom>
            <a:noFill/>
            <a:ln w="9525" cap="flat" cmpd="sng">
              <a:solidFill>
                <a:schemeClr val="accent1"/>
              </a:solidFill>
              <a:prstDash val="solid"/>
              <a:round/>
              <a:headEnd type="diamond" w="med" len="med"/>
              <a:tailEnd type="none" w="med" len="med"/>
            </a:ln>
          </p:spPr>
        </p:cxnSp>
        <p:sp>
          <p:nvSpPr>
            <p:cNvPr id="52" name="Google Shape;1315;p35">
              <a:extLst>
                <a:ext uri="{FF2B5EF4-FFF2-40B4-BE49-F238E27FC236}">
                  <a16:creationId xmlns:a16="http://schemas.microsoft.com/office/drawing/2014/main" id="{415E1C43-4D19-691C-FB6C-A5696309C821}"/>
                </a:ext>
              </a:extLst>
            </p:cNvPr>
            <p:cNvSpPr/>
            <p:nvPr/>
          </p:nvSpPr>
          <p:spPr>
            <a:xfrm>
              <a:off x="3145500" y="2754288"/>
              <a:ext cx="1632075" cy="1116450"/>
            </a:xfrm>
            <a:custGeom>
              <a:avLst/>
              <a:gdLst/>
              <a:ahLst/>
              <a:cxnLst/>
              <a:rect l="l" t="t" r="r" b="b"/>
              <a:pathLst>
                <a:path w="65283" h="44658" extrusionOk="0">
                  <a:moveTo>
                    <a:pt x="5501" y="1"/>
                  </a:moveTo>
                  <a:cubicBezTo>
                    <a:pt x="370" y="8907"/>
                    <a:pt x="1" y="20230"/>
                    <a:pt x="5501" y="29766"/>
                  </a:cubicBezTo>
                  <a:cubicBezTo>
                    <a:pt x="11019" y="39317"/>
                    <a:pt x="21025" y="44658"/>
                    <a:pt x="31313" y="44658"/>
                  </a:cubicBezTo>
                  <a:cubicBezTo>
                    <a:pt x="36364" y="44658"/>
                    <a:pt x="41483" y="43370"/>
                    <a:pt x="46173" y="40661"/>
                  </a:cubicBezTo>
                  <a:cubicBezTo>
                    <a:pt x="60401" y="32445"/>
                    <a:pt x="65282" y="14241"/>
                    <a:pt x="57067" y="1"/>
                  </a:cubicBezTo>
                  <a:lnTo>
                    <a:pt x="57067" y="1"/>
                  </a:lnTo>
                  <a:cubicBezTo>
                    <a:pt x="51549" y="9551"/>
                    <a:pt x="41544" y="14892"/>
                    <a:pt x="31259" y="14892"/>
                  </a:cubicBezTo>
                  <a:cubicBezTo>
                    <a:pt x="26210" y="14892"/>
                    <a:pt x="21093" y="13604"/>
                    <a:pt x="16407" y="10895"/>
                  </a:cubicBezTo>
                  <a:cubicBezTo>
                    <a:pt x="11704" y="8180"/>
                    <a:pt x="8025" y="4382"/>
                    <a:pt x="5501" y="1"/>
                  </a:cubicBez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322;p35">
            <a:extLst>
              <a:ext uri="{FF2B5EF4-FFF2-40B4-BE49-F238E27FC236}">
                <a16:creationId xmlns:a16="http://schemas.microsoft.com/office/drawing/2014/main" id="{3CEBE4BE-C0C8-1FC5-515B-D4D8E8F05393}"/>
              </a:ext>
            </a:extLst>
          </p:cNvPr>
          <p:cNvGrpSpPr/>
          <p:nvPr/>
        </p:nvGrpSpPr>
        <p:grpSpPr>
          <a:xfrm>
            <a:off x="1014788" y="2771133"/>
            <a:ext cx="8129349" cy="3527787"/>
            <a:chOff x="938201" y="1549615"/>
            <a:chExt cx="3633999" cy="1576998"/>
          </a:xfrm>
        </p:grpSpPr>
        <p:sp>
          <p:nvSpPr>
            <p:cNvPr id="60" name="Google Shape;1323;p35">
              <a:extLst>
                <a:ext uri="{FF2B5EF4-FFF2-40B4-BE49-F238E27FC236}">
                  <a16:creationId xmlns:a16="http://schemas.microsoft.com/office/drawing/2014/main" id="{954133B5-B063-E0F3-77ED-81977A32F918}"/>
                </a:ext>
              </a:extLst>
            </p:cNvPr>
            <p:cNvSpPr txBox="1"/>
            <p:nvPr/>
          </p:nvSpPr>
          <p:spPr>
            <a:xfrm>
              <a:off x="938201" y="1549615"/>
              <a:ext cx="2043157"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3000" b="1" dirty="0"/>
                <a:t>Sustainability in Advertising</a:t>
              </a:r>
              <a:endParaRPr sz="3000" b="1"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61" name="Google Shape;1324;p35">
              <a:extLst>
                <a:ext uri="{FF2B5EF4-FFF2-40B4-BE49-F238E27FC236}">
                  <a16:creationId xmlns:a16="http://schemas.microsoft.com/office/drawing/2014/main" id="{47E76BF0-C167-3CC9-7A07-C870AAFD4C0B}"/>
                </a:ext>
              </a:extLst>
            </p:cNvPr>
            <p:cNvSpPr txBox="1"/>
            <p:nvPr/>
          </p:nvSpPr>
          <p:spPr>
            <a:xfrm>
              <a:off x="1289127" y="2002425"/>
              <a:ext cx="1795500" cy="466861"/>
            </a:xfrm>
            <a:prstGeom prst="rect">
              <a:avLst/>
            </a:prstGeom>
            <a:no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IN" sz="1600" dirty="0"/>
                <a:t>Reduced digital waste through targeted advertising reduces carbon footprint.</a:t>
              </a:r>
            </a:p>
            <a:p>
              <a:pPr marL="171450" lvl="0" indent="-171450" rtl="0">
                <a:spcBef>
                  <a:spcPts val="0"/>
                </a:spcBef>
                <a:spcAft>
                  <a:spcPts val="0"/>
                </a:spcAft>
                <a:buFont typeface="Arial" panose="020B0604020202020204" pitchFamily="34" charset="0"/>
                <a:buChar char="•"/>
              </a:pPr>
              <a:r>
                <a:rPr lang="en-IN" sz="1600" dirty="0"/>
                <a:t>Alignment with consumer values around sustainability enhances brand reputation.</a:t>
              </a:r>
              <a:endParaRPr sz="1600" dirty="0">
                <a:solidFill>
                  <a:srgbClr val="434343"/>
                </a:solidFill>
                <a:latin typeface="Roboto"/>
                <a:ea typeface="Roboto"/>
                <a:cs typeface="Roboto"/>
                <a:sym typeface="Roboto"/>
              </a:endParaRPr>
            </a:p>
          </p:txBody>
        </p:sp>
        <p:cxnSp>
          <p:nvCxnSpPr>
            <p:cNvPr id="62" name="Google Shape;1325;p35">
              <a:extLst>
                <a:ext uri="{FF2B5EF4-FFF2-40B4-BE49-F238E27FC236}">
                  <a16:creationId xmlns:a16="http://schemas.microsoft.com/office/drawing/2014/main" id="{7EF6F2C8-C181-A779-AEC5-9A304E6A3B1A}"/>
                </a:ext>
              </a:extLst>
            </p:cNvPr>
            <p:cNvCxnSpPr>
              <a:cxnSpLocks/>
              <a:stCxn id="60" idx="3"/>
            </p:cNvCxnSpPr>
            <p:nvPr/>
          </p:nvCxnSpPr>
          <p:spPr>
            <a:xfrm flipV="1">
              <a:off x="2981358" y="1764414"/>
              <a:ext cx="727200" cy="1"/>
            </a:xfrm>
            <a:prstGeom prst="straightConnector1">
              <a:avLst/>
            </a:prstGeom>
            <a:noFill/>
            <a:ln w="9525" cap="flat" cmpd="sng">
              <a:solidFill>
                <a:schemeClr val="accent5"/>
              </a:solidFill>
              <a:prstDash val="solid"/>
              <a:round/>
              <a:headEnd type="diamond" w="med" len="med"/>
              <a:tailEnd type="none" w="med" len="med"/>
            </a:ln>
          </p:spPr>
        </p:cxnSp>
        <p:sp>
          <p:nvSpPr>
            <p:cNvPr id="63" name="Google Shape;1326;p35">
              <a:extLst>
                <a:ext uri="{FF2B5EF4-FFF2-40B4-BE49-F238E27FC236}">
                  <a16:creationId xmlns:a16="http://schemas.microsoft.com/office/drawing/2014/main" id="{B99340EE-C7BB-EFDC-DB2F-FA4AD7EC27D0}"/>
                </a:ext>
              </a:extLst>
            </p:cNvPr>
            <p:cNvSpPr/>
            <p:nvPr/>
          </p:nvSpPr>
          <p:spPr>
            <a:xfrm>
              <a:off x="3077625" y="1638088"/>
              <a:ext cx="1494575" cy="1488525"/>
            </a:xfrm>
            <a:custGeom>
              <a:avLst/>
              <a:gdLst/>
              <a:ahLst/>
              <a:cxnLst/>
              <a:rect l="l" t="t" r="r" b="b"/>
              <a:pathLst>
                <a:path w="59783" h="59541" extrusionOk="0">
                  <a:moveTo>
                    <a:pt x="33993" y="1"/>
                  </a:moveTo>
                  <a:lnTo>
                    <a:pt x="33993" y="1"/>
                  </a:lnTo>
                  <a:cubicBezTo>
                    <a:pt x="23718" y="12"/>
                    <a:pt x="13729" y="5346"/>
                    <a:pt x="8216" y="14883"/>
                  </a:cubicBezTo>
                  <a:cubicBezTo>
                    <a:pt x="1" y="29123"/>
                    <a:pt x="4882" y="47328"/>
                    <a:pt x="19122" y="55543"/>
                  </a:cubicBezTo>
                  <a:cubicBezTo>
                    <a:pt x="23808" y="58252"/>
                    <a:pt x="28925" y="59540"/>
                    <a:pt x="33974" y="59540"/>
                  </a:cubicBezTo>
                  <a:cubicBezTo>
                    <a:pt x="44259" y="59540"/>
                    <a:pt x="54264" y="54199"/>
                    <a:pt x="59782" y="44649"/>
                  </a:cubicBezTo>
                  <a:cubicBezTo>
                    <a:pt x="43340" y="44649"/>
                    <a:pt x="30017" y="31326"/>
                    <a:pt x="30017" y="14883"/>
                  </a:cubicBezTo>
                  <a:cubicBezTo>
                    <a:pt x="30017" y="9466"/>
                    <a:pt x="31457" y="4382"/>
                    <a:pt x="33993" y="1"/>
                  </a:cubicBezTo>
                  <a:close/>
                </a:path>
              </a:pathLst>
            </a:custGeom>
            <a:solidFill>
              <a:srgbClr val="25235B"/>
            </a:solidFill>
            <a:ln w="6850" cap="flat" cmpd="sng">
              <a:solidFill>
                <a:srgbClr val="FCBD24"/>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 name="Google Shape;1334;p35">
            <a:extLst>
              <a:ext uri="{FF2B5EF4-FFF2-40B4-BE49-F238E27FC236}">
                <a16:creationId xmlns:a16="http://schemas.microsoft.com/office/drawing/2014/main" id="{B455A707-C24F-4BC2-1E6D-276CC0B7D689}"/>
              </a:ext>
            </a:extLst>
          </p:cNvPr>
          <p:cNvGrpSpPr/>
          <p:nvPr/>
        </p:nvGrpSpPr>
        <p:grpSpPr>
          <a:xfrm>
            <a:off x="7479402" y="1796258"/>
            <a:ext cx="9792281" cy="3669814"/>
            <a:chOff x="3828025" y="1113825"/>
            <a:chExt cx="4377366" cy="1640488"/>
          </a:xfrm>
        </p:grpSpPr>
        <p:sp>
          <p:nvSpPr>
            <p:cNvPr id="72" name="Google Shape;1335;p35">
              <a:extLst>
                <a:ext uri="{FF2B5EF4-FFF2-40B4-BE49-F238E27FC236}">
                  <a16:creationId xmlns:a16="http://schemas.microsoft.com/office/drawing/2014/main" id="{FB0773B5-D69B-5E86-84F2-0061979C72D6}"/>
                </a:ext>
              </a:extLst>
            </p:cNvPr>
            <p:cNvSpPr txBox="1"/>
            <p:nvPr/>
          </p:nvSpPr>
          <p:spPr>
            <a:xfrm>
              <a:off x="6396990" y="1573615"/>
              <a:ext cx="1808400" cy="494494"/>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IN" sz="1600" dirty="0"/>
                <a:t>Consistency across all platforms increases brand loyalty and customer satisfaction.</a:t>
              </a:r>
            </a:p>
            <a:p>
              <a:pPr marL="171450" lvl="0" indent="-171450" algn="l" rtl="0">
                <a:spcBef>
                  <a:spcPts val="0"/>
                </a:spcBef>
                <a:spcAft>
                  <a:spcPts val="0"/>
                </a:spcAft>
                <a:buFont typeface="Arial" panose="020B0604020202020204" pitchFamily="34" charset="0"/>
                <a:buChar char="•"/>
              </a:pPr>
              <a:r>
                <a:rPr lang="en-IN" sz="1600" dirty="0"/>
                <a:t>Seamless interactions elevate user experience, driving repeat business</a:t>
              </a:r>
              <a:endParaRPr sz="1600" dirty="0">
                <a:solidFill>
                  <a:srgbClr val="434343"/>
                </a:solidFill>
                <a:latin typeface="Roboto"/>
                <a:ea typeface="Roboto"/>
                <a:cs typeface="Roboto"/>
                <a:sym typeface="Roboto"/>
              </a:endParaRPr>
            </a:p>
          </p:txBody>
        </p:sp>
        <p:sp>
          <p:nvSpPr>
            <p:cNvPr id="73" name="Google Shape;1336;p35">
              <a:extLst>
                <a:ext uri="{FF2B5EF4-FFF2-40B4-BE49-F238E27FC236}">
                  <a16:creationId xmlns:a16="http://schemas.microsoft.com/office/drawing/2014/main" id="{67E50A0D-1FCE-6B13-73EF-110D8F0AE839}"/>
                </a:ext>
              </a:extLst>
            </p:cNvPr>
            <p:cNvSpPr txBox="1"/>
            <p:nvPr/>
          </p:nvSpPr>
          <p:spPr>
            <a:xfrm>
              <a:off x="6396991" y="1113825"/>
              <a:ext cx="1808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3000" b="1" dirty="0">
                  <a:latin typeface="Arial" panose="020B0604020202020204" pitchFamily="34" charset="0"/>
                  <a:cs typeface="Arial" panose="020B0604020202020204" pitchFamily="34" charset="0"/>
                </a:rPr>
                <a:t>Enhanced Customer Experience</a:t>
              </a:r>
              <a:endParaRPr sz="3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cxnSp>
          <p:nvCxnSpPr>
            <p:cNvPr id="74" name="Google Shape;1337;p35">
              <a:extLst>
                <a:ext uri="{FF2B5EF4-FFF2-40B4-BE49-F238E27FC236}">
                  <a16:creationId xmlns:a16="http://schemas.microsoft.com/office/drawing/2014/main" id="{A9E73ACE-756B-DD98-27B6-0761B0E99CD6}"/>
                </a:ext>
              </a:extLst>
            </p:cNvPr>
            <p:cNvCxnSpPr>
              <a:cxnSpLocks/>
              <a:stCxn id="73" idx="1"/>
            </p:cNvCxnSpPr>
            <p:nvPr/>
          </p:nvCxnSpPr>
          <p:spPr>
            <a:xfrm rot="10800000">
              <a:off x="4653091" y="1328625"/>
              <a:ext cx="1743900" cy="0"/>
            </a:xfrm>
            <a:prstGeom prst="straightConnector1">
              <a:avLst/>
            </a:prstGeom>
            <a:noFill/>
            <a:ln w="9525" cap="flat" cmpd="sng">
              <a:solidFill>
                <a:schemeClr val="accent4"/>
              </a:solidFill>
              <a:prstDash val="solid"/>
              <a:round/>
              <a:headEnd type="diamond" w="med" len="med"/>
              <a:tailEnd type="none" w="med" len="med"/>
            </a:ln>
          </p:spPr>
        </p:cxnSp>
        <p:sp>
          <p:nvSpPr>
            <p:cNvPr id="75" name="Google Shape;1338;p35">
              <a:extLst>
                <a:ext uri="{FF2B5EF4-FFF2-40B4-BE49-F238E27FC236}">
                  <a16:creationId xmlns:a16="http://schemas.microsoft.com/office/drawing/2014/main" id="{49A1A41F-6BDC-1358-99D1-56DCA639C290}"/>
                </a:ext>
              </a:extLst>
            </p:cNvPr>
            <p:cNvSpPr/>
            <p:nvPr/>
          </p:nvSpPr>
          <p:spPr>
            <a:xfrm>
              <a:off x="3828025" y="1266013"/>
              <a:ext cx="1388600" cy="1488300"/>
            </a:xfrm>
            <a:custGeom>
              <a:avLst/>
              <a:gdLst/>
              <a:ahLst/>
              <a:cxnLst/>
              <a:rect l="l" t="t" r="r" b="b"/>
              <a:pathLst>
                <a:path w="55544" h="59532" extrusionOk="0">
                  <a:moveTo>
                    <a:pt x="29766" y="1"/>
                  </a:moveTo>
                  <a:cubicBezTo>
                    <a:pt x="13324" y="1"/>
                    <a:pt x="1" y="13324"/>
                    <a:pt x="1" y="29766"/>
                  </a:cubicBezTo>
                  <a:cubicBezTo>
                    <a:pt x="1" y="46209"/>
                    <a:pt x="13324" y="59532"/>
                    <a:pt x="29766" y="59532"/>
                  </a:cubicBezTo>
                  <a:cubicBezTo>
                    <a:pt x="21539" y="45292"/>
                    <a:pt x="26421" y="27087"/>
                    <a:pt x="40660" y="18872"/>
                  </a:cubicBezTo>
                  <a:cubicBezTo>
                    <a:pt x="45330" y="16170"/>
                    <a:pt x="50436" y="14883"/>
                    <a:pt x="55474" y="14883"/>
                  </a:cubicBezTo>
                  <a:cubicBezTo>
                    <a:pt x="55497" y="14883"/>
                    <a:pt x="55520" y="14883"/>
                    <a:pt x="55543" y="14884"/>
                  </a:cubicBezTo>
                  <a:cubicBezTo>
                    <a:pt x="50400" y="5990"/>
                    <a:pt x="40779" y="1"/>
                    <a:pt x="29766" y="1"/>
                  </a:cubicBezTo>
                  <a:close/>
                </a:path>
              </a:pathLst>
            </a:custGeom>
            <a:solidFill>
              <a:srgbClr val="CFF5FF"/>
            </a:solidFill>
            <a:ln w="6850" cap="flat" cmpd="sng">
              <a:solidFill>
                <a:srgbClr val="4949E7"/>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 name="Google Shape;1344;p35">
            <a:extLst>
              <a:ext uri="{FF2B5EF4-FFF2-40B4-BE49-F238E27FC236}">
                <a16:creationId xmlns:a16="http://schemas.microsoft.com/office/drawing/2014/main" id="{4D480CE0-FFC3-40F4-279F-C5BB7EFE1E5C}"/>
              </a:ext>
            </a:extLst>
          </p:cNvPr>
          <p:cNvGrpSpPr/>
          <p:nvPr/>
        </p:nvGrpSpPr>
        <p:grpSpPr>
          <a:xfrm>
            <a:off x="8683928" y="2968880"/>
            <a:ext cx="8587754" cy="2727793"/>
            <a:chOff x="4366475" y="1638013"/>
            <a:chExt cx="3838916" cy="1219384"/>
          </a:xfrm>
        </p:grpSpPr>
        <p:sp>
          <p:nvSpPr>
            <p:cNvPr id="82" name="Google Shape;1345;p35">
              <a:extLst>
                <a:ext uri="{FF2B5EF4-FFF2-40B4-BE49-F238E27FC236}">
                  <a16:creationId xmlns:a16="http://schemas.microsoft.com/office/drawing/2014/main" id="{C9447FA3-408C-150C-891A-BB744EC3AF0F}"/>
                </a:ext>
              </a:extLst>
            </p:cNvPr>
            <p:cNvSpPr txBox="1"/>
            <p:nvPr/>
          </p:nvSpPr>
          <p:spPr>
            <a:xfrm>
              <a:off x="6396991" y="2117725"/>
              <a:ext cx="18084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3000" b="1" dirty="0"/>
                <a:t>Operational Efficiency</a:t>
              </a:r>
              <a:endParaRPr sz="3000" b="1"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83" name="Google Shape;1346;p35">
              <a:extLst>
                <a:ext uri="{FF2B5EF4-FFF2-40B4-BE49-F238E27FC236}">
                  <a16:creationId xmlns:a16="http://schemas.microsoft.com/office/drawing/2014/main" id="{56D3A84D-246B-9CFC-C2E9-F5A6CF0D6C67}"/>
                </a:ext>
              </a:extLst>
            </p:cNvPr>
            <p:cNvSpPr txBox="1"/>
            <p:nvPr/>
          </p:nvSpPr>
          <p:spPr>
            <a:xfrm>
              <a:off x="6396991" y="2543897"/>
              <a:ext cx="1808400" cy="3135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IN" sz="1600" dirty="0"/>
                <a:t>Streamlined operations reduce costs and improve speed to market.</a:t>
              </a:r>
            </a:p>
            <a:p>
              <a:pPr marL="171450" lvl="0" indent="-171450" algn="l" rtl="0">
                <a:spcBef>
                  <a:spcPts val="0"/>
                </a:spcBef>
                <a:spcAft>
                  <a:spcPts val="0"/>
                </a:spcAft>
                <a:buFont typeface="Arial" panose="020B0604020202020204" pitchFamily="34" charset="0"/>
                <a:buChar char="•"/>
              </a:pPr>
              <a:r>
                <a:rPr lang="en-IN" sz="1600" dirty="0"/>
                <a:t>Data centralization simplifies management and enhances productivity.</a:t>
              </a:r>
              <a:endParaRPr sz="1600" dirty="0">
                <a:solidFill>
                  <a:srgbClr val="434343"/>
                </a:solidFill>
                <a:latin typeface="Roboto"/>
                <a:ea typeface="Roboto"/>
                <a:cs typeface="Roboto"/>
                <a:sym typeface="Roboto"/>
              </a:endParaRPr>
            </a:p>
          </p:txBody>
        </p:sp>
        <p:cxnSp>
          <p:nvCxnSpPr>
            <p:cNvPr id="84" name="Google Shape;1347;p35">
              <a:extLst>
                <a:ext uri="{FF2B5EF4-FFF2-40B4-BE49-F238E27FC236}">
                  <a16:creationId xmlns:a16="http://schemas.microsoft.com/office/drawing/2014/main" id="{E318464A-FB06-C9B8-723C-11982FC81EC5}"/>
                </a:ext>
              </a:extLst>
            </p:cNvPr>
            <p:cNvCxnSpPr>
              <a:cxnSpLocks/>
              <a:stCxn id="82" idx="1"/>
            </p:cNvCxnSpPr>
            <p:nvPr/>
          </p:nvCxnSpPr>
          <p:spPr>
            <a:xfrm rot="10800000">
              <a:off x="5806291" y="2332525"/>
              <a:ext cx="590700" cy="0"/>
            </a:xfrm>
            <a:prstGeom prst="straightConnector1">
              <a:avLst/>
            </a:prstGeom>
            <a:noFill/>
            <a:ln w="9525" cap="flat" cmpd="sng">
              <a:solidFill>
                <a:schemeClr val="accent6"/>
              </a:solidFill>
              <a:prstDash val="solid"/>
              <a:round/>
              <a:headEnd type="diamond" w="med" len="med"/>
              <a:tailEnd type="none" w="med" len="med"/>
            </a:ln>
          </p:spPr>
        </p:cxnSp>
        <p:sp>
          <p:nvSpPr>
            <p:cNvPr id="85" name="Google Shape;1348;p35">
              <a:extLst>
                <a:ext uri="{FF2B5EF4-FFF2-40B4-BE49-F238E27FC236}">
                  <a16:creationId xmlns:a16="http://schemas.microsoft.com/office/drawing/2014/main" id="{FCCC1525-4C6D-C750-246B-7444B398AC68}"/>
                </a:ext>
              </a:extLst>
            </p:cNvPr>
            <p:cNvSpPr/>
            <p:nvPr/>
          </p:nvSpPr>
          <p:spPr>
            <a:xfrm>
              <a:off x="4366475" y="1638013"/>
              <a:ext cx="1632075" cy="1116300"/>
            </a:xfrm>
            <a:custGeom>
              <a:avLst/>
              <a:gdLst/>
              <a:ahLst/>
              <a:cxnLst/>
              <a:rect l="l" t="t" r="r" b="b"/>
              <a:pathLst>
                <a:path w="65283" h="44652" extrusionOk="0">
                  <a:moveTo>
                    <a:pt x="33974" y="0"/>
                  </a:moveTo>
                  <a:cubicBezTo>
                    <a:pt x="28925" y="0"/>
                    <a:pt x="23808" y="1287"/>
                    <a:pt x="19122" y="3992"/>
                  </a:cubicBezTo>
                  <a:cubicBezTo>
                    <a:pt x="4883" y="12207"/>
                    <a:pt x="1" y="30412"/>
                    <a:pt x="8228" y="44652"/>
                  </a:cubicBezTo>
                  <a:cubicBezTo>
                    <a:pt x="13738" y="35101"/>
                    <a:pt x="23741" y="29766"/>
                    <a:pt x="34028" y="29766"/>
                  </a:cubicBezTo>
                  <a:cubicBezTo>
                    <a:pt x="39079" y="29766"/>
                    <a:pt x="44199" y="31052"/>
                    <a:pt x="48888" y="33758"/>
                  </a:cubicBezTo>
                  <a:cubicBezTo>
                    <a:pt x="53579" y="36472"/>
                    <a:pt x="57258" y="40270"/>
                    <a:pt x="59782" y="44652"/>
                  </a:cubicBezTo>
                  <a:cubicBezTo>
                    <a:pt x="64914" y="35746"/>
                    <a:pt x="65283" y="24423"/>
                    <a:pt x="59782" y="14886"/>
                  </a:cubicBezTo>
                  <a:cubicBezTo>
                    <a:pt x="54264" y="5336"/>
                    <a:pt x="44258" y="0"/>
                    <a:pt x="33974" y="0"/>
                  </a:cubicBezTo>
                  <a:close/>
                </a:path>
              </a:pathLst>
            </a:custGeom>
            <a:solidFill>
              <a:srgbClr val="FF4F01"/>
            </a:solidFill>
            <a:ln w="6850" cap="flat" cmpd="sng">
              <a:solidFill>
                <a:srgbClr val="EC3A3B"/>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A2974"/>
        </a:solidFill>
        <a:effectLst/>
      </p:bgPr>
    </p:bg>
    <p:spTree>
      <p:nvGrpSpPr>
        <p:cNvPr id="1" name="">
          <a:extLst>
            <a:ext uri="{FF2B5EF4-FFF2-40B4-BE49-F238E27FC236}">
              <a16:creationId xmlns:a16="http://schemas.microsoft.com/office/drawing/2014/main" id="{9AE749EF-06F6-14B2-8747-101B32606A2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FCF0AE3-CBCC-406B-BF3E-14CF21818A1E}"/>
              </a:ext>
            </a:extLst>
          </p:cNvPr>
          <p:cNvGrpSpPr/>
          <p:nvPr/>
        </p:nvGrpSpPr>
        <p:grpSpPr>
          <a:xfrm rot="-5400000">
            <a:off x="11392544" y="4154952"/>
            <a:ext cx="11958151" cy="1929323"/>
            <a:chOff x="0" y="0"/>
            <a:chExt cx="3149472" cy="508135"/>
          </a:xfrm>
        </p:grpSpPr>
        <p:sp>
          <p:nvSpPr>
            <p:cNvPr id="3" name="Freeform 3">
              <a:extLst>
                <a:ext uri="{FF2B5EF4-FFF2-40B4-BE49-F238E27FC236}">
                  <a16:creationId xmlns:a16="http://schemas.microsoft.com/office/drawing/2014/main" id="{3B3CF414-E0FC-87EC-5DB4-DE4FC0545D37}"/>
                </a:ext>
              </a:extLst>
            </p:cNvPr>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25235B"/>
            </a:solidFill>
          </p:spPr>
          <p:txBody>
            <a:bodyPr/>
            <a:lstStyle/>
            <a:p>
              <a:endParaRPr lang="en-US"/>
            </a:p>
          </p:txBody>
        </p:sp>
        <p:sp>
          <p:nvSpPr>
            <p:cNvPr id="4" name="TextBox 4">
              <a:extLst>
                <a:ext uri="{FF2B5EF4-FFF2-40B4-BE49-F238E27FC236}">
                  <a16:creationId xmlns:a16="http://schemas.microsoft.com/office/drawing/2014/main" id="{023B6DFB-675A-9B69-AF64-1E4D88C901DF}"/>
                </a:ext>
              </a:extLst>
            </p:cNvPr>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a:extLst>
              <a:ext uri="{FF2B5EF4-FFF2-40B4-BE49-F238E27FC236}">
                <a16:creationId xmlns:a16="http://schemas.microsoft.com/office/drawing/2014/main" id="{572F2D41-BA39-9AF4-4989-E680D5614456}"/>
              </a:ext>
            </a:extLst>
          </p:cNvPr>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FF427A05-27BE-254A-CC7F-269C0C9600E7}"/>
              </a:ext>
            </a:extLst>
          </p:cNvPr>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C77040B9-5425-B2DA-9DB2-817092997100}"/>
              </a:ext>
            </a:extLst>
          </p:cNvPr>
          <p:cNvGrpSpPr/>
          <p:nvPr/>
        </p:nvGrpSpPr>
        <p:grpSpPr>
          <a:xfrm>
            <a:off x="11330286" y="7677804"/>
            <a:ext cx="5618304" cy="5618304"/>
            <a:chOff x="0" y="0"/>
            <a:chExt cx="812800" cy="812800"/>
          </a:xfrm>
        </p:grpSpPr>
        <p:sp>
          <p:nvSpPr>
            <p:cNvPr id="10" name="Freeform 10">
              <a:extLst>
                <a:ext uri="{FF2B5EF4-FFF2-40B4-BE49-F238E27FC236}">
                  <a16:creationId xmlns:a16="http://schemas.microsoft.com/office/drawing/2014/main" id="{98E1A6E7-6B02-32FA-83CF-813511E92D4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235B"/>
            </a:solidFill>
          </p:spPr>
          <p:txBody>
            <a:bodyPr/>
            <a:lstStyle/>
            <a:p>
              <a:endParaRPr lang="en-US"/>
            </a:p>
          </p:txBody>
        </p:sp>
        <p:sp>
          <p:nvSpPr>
            <p:cNvPr id="11" name="TextBox 11">
              <a:extLst>
                <a:ext uri="{FF2B5EF4-FFF2-40B4-BE49-F238E27FC236}">
                  <a16:creationId xmlns:a16="http://schemas.microsoft.com/office/drawing/2014/main" id="{45002C51-8162-D96B-94AA-03587B1E3816}"/>
                </a:ext>
              </a:extLst>
            </p:cNvPr>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grpSp>
        <p:nvGrpSpPr>
          <p:cNvPr id="12" name="Group 3">
            <a:extLst>
              <a:ext uri="{FF2B5EF4-FFF2-40B4-BE49-F238E27FC236}">
                <a16:creationId xmlns:a16="http://schemas.microsoft.com/office/drawing/2014/main" id="{BABAC8A2-2185-EC21-45FB-ED8EDCCE1E8A}"/>
              </a:ext>
            </a:extLst>
          </p:cNvPr>
          <p:cNvGrpSpPr/>
          <p:nvPr/>
        </p:nvGrpSpPr>
        <p:grpSpPr>
          <a:xfrm>
            <a:off x="2352575" y="3318428"/>
            <a:ext cx="8384422" cy="2523392"/>
            <a:chOff x="0" y="-9525"/>
            <a:chExt cx="11179230" cy="3364523"/>
          </a:xfrm>
        </p:grpSpPr>
        <p:sp>
          <p:nvSpPr>
            <p:cNvPr id="14" name="TextBox 4">
              <a:extLst>
                <a:ext uri="{FF2B5EF4-FFF2-40B4-BE49-F238E27FC236}">
                  <a16:creationId xmlns:a16="http://schemas.microsoft.com/office/drawing/2014/main" id="{205478C4-CAB4-B39E-3AEC-7C0B8392E023}"/>
                </a:ext>
              </a:extLst>
            </p:cNvPr>
            <p:cNvSpPr txBox="1"/>
            <p:nvPr/>
          </p:nvSpPr>
          <p:spPr>
            <a:xfrm>
              <a:off x="161667" y="-9525"/>
              <a:ext cx="10356836" cy="1838325"/>
            </a:xfrm>
            <a:prstGeom prst="rect">
              <a:avLst/>
            </a:prstGeom>
          </p:spPr>
          <p:txBody>
            <a:bodyPr lIns="0" tIns="0" rIns="0" bIns="0" rtlCol="0" anchor="t">
              <a:spAutoFit/>
            </a:bodyPr>
            <a:lstStyle/>
            <a:p>
              <a:pPr algn="l">
                <a:lnSpc>
                  <a:spcPts val="10800"/>
                </a:lnSpc>
              </a:pPr>
              <a:r>
                <a:rPr lang="en-US" sz="9000" dirty="0">
                  <a:solidFill>
                    <a:schemeClr val="bg1"/>
                  </a:solidFill>
                  <a:latin typeface="Public Sans"/>
                  <a:ea typeface="Public Sans"/>
                  <a:cs typeface="Public Sans"/>
                  <a:sym typeface="Public Sans"/>
                </a:rPr>
                <a:t>Thank you!</a:t>
              </a:r>
            </a:p>
          </p:txBody>
        </p:sp>
        <p:sp>
          <p:nvSpPr>
            <p:cNvPr id="15" name="TextBox 5">
              <a:extLst>
                <a:ext uri="{FF2B5EF4-FFF2-40B4-BE49-F238E27FC236}">
                  <a16:creationId xmlns:a16="http://schemas.microsoft.com/office/drawing/2014/main" id="{5671BB46-B426-08B5-FE98-EF4E2083662B}"/>
                </a:ext>
              </a:extLst>
            </p:cNvPr>
            <p:cNvSpPr txBox="1"/>
            <p:nvPr/>
          </p:nvSpPr>
          <p:spPr>
            <a:xfrm>
              <a:off x="161667" y="2719439"/>
              <a:ext cx="10356837" cy="635559"/>
            </a:xfrm>
            <a:prstGeom prst="rect">
              <a:avLst/>
            </a:prstGeom>
          </p:spPr>
          <p:txBody>
            <a:bodyPr lIns="0" tIns="0" rIns="0" bIns="0" rtlCol="0" anchor="t">
              <a:spAutoFit/>
            </a:bodyPr>
            <a:lstStyle/>
            <a:p>
              <a:pPr algn="l">
                <a:lnSpc>
                  <a:spcPts val="3900"/>
                </a:lnSpc>
              </a:pPr>
              <a:r>
                <a:rPr lang="en-US" sz="3000" dirty="0">
                  <a:solidFill>
                    <a:schemeClr val="bg1"/>
                  </a:solidFill>
                  <a:latin typeface="Public Sans"/>
                  <a:ea typeface="Public Sans"/>
                  <a:cs typeface="Public Sans"/>
                  <a:sym typeface="Public Sans"/>
                </a:rPr>
                <a:t>We are Group 17</a:t>
              </a:r>
            </a:p>
          </p:txBody>
        </p:sp>
        <p:sp>
          <p:nvSpPr>
            <p:cNvPr id="16" name="AutoShape 6">
              <a:extLst>
                <a:ext uri="{FF2B5EF4-FFF2-40B4-BE49-F238E27FC236}">
                  <a16:creationId xmlns:a16="http://schemas.microsoft.com/office/drawing/2014/main" id="{48FA43BA-A1AC-0AAC-2E4F-E5C8CBBAB709}"/>
                </a:ext>
              </a:extLst>
            </p:cNvPr>
            <p:cNvSpPr/>
            <p:nvPr/>
          </p:nvSpPr>
          <p:spPr>
            <a:xfrm>
              <a:off x="0" y="2180003"/>
              <a:ext cx="11179230" cy="0"/>
            </a:xfrm>
            <a:prstGeom prst="line">
              <a:avLst/>
            </a:prstGeom>
            <a:ln w="139700" cap="flat">
              <a:solidFill>
                <a:srgbClr val="FA632A"/>
              </a:solidFill>
              <a:prstDash val="solid"/>
              <a:headEnd type="none" w="sm" len="sm"/>
              <a:tailEnd type="none" w="sm" len="sm"/>
            </a:ln>
          </p:spPr>
          <p:txBody>
            <a:bodyPr/>
            <a:lstStyle/>
            <a:p>
              <a:endParaRPr lang="en-US">
                <a:solidFill>
                  <a:schemeClr val="bg1"/>
                </a:solidFill>
              </a:endParaRPr>
            </a:p>
          </p:txBody>
        </p:sp>
      </p:grpSp>
    </p:spTree>
    <p:extLst>
      <p:ext uri="{BB962C8B-B14F-4D97-AF65-F5344CB8AC3E}">
        <p14:creationId xmlns:p14="http://schemas.microsoft.com/office/powerpoint/2010/main" val="639548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
            <a:extLst>
              <a:ext uri="{FF2B5EF4-FFF2-40B4-BE49-F238E27FC236}">
                <a16:creationId xmlns:a16="http://schemas.microsoft.com/office/drawing/2014/main" id="{F2DAE6A4-20EF-FBE3-B6E8-21B26EFB1C1C}"/>
              </a:ext>
            </a:extLst>
          </p:cNvPr>
          <p:cNvGrpSpPr/>
          <p:nvPr/>
        </p:nvGrpSpPr>
        <p:grpSpPr>
          <a:xfrm>
            <a:off x="9220200" y="1771601"/>
            <a:ext cx="8587918" cy="3371234"/>
            <a:chOff x="0" y="-47625"/>
            <a:chExt cx="9669930" cy="4494980"/>
          </a:xfrm>
        </p:grpSpPr>
        <p:sp>
          <p:nvSpPr>
            <p:cNvPr id="25" name="TextBox 3">
              <a:extLst>
                <a:ext uri="{FF2B5EF4-FFF2-40B4-BE49-F238E27FC236}">
                  <a16:creationId xmlns:a16="http://schemas.microsoft.com/office/drawing/2014/main" id="{03AC1A18-CEA1-4448-5BBD-8C87A0B1D46E}"/>
                </a:ext>
              </a:extLst>
            </p:cNvPr>
            <p:cNvSpPr txBox="1"/>
            <p:nvPr/>
          </p:nvSpPr>
          <p:spPr>
            <a:xfrm>
              <a:off x="0" y="-47625"/>
              <a:ext cx="9669930" cy="686942"/>
            </a:xfrm>
            <a:prstGeom prst="rect">
              <a:avLst/>
            </a:prstGeom>
          </p:spPr>
          <p:txBody>
            <a:bodyPr lIns="0" tIns="0" rIns="0" bIns="0" rtlCol="0" anchor="t">
              <a:spAutoFit/>
            </a:bodyPr>
            <a:lstStyle/>
            <a:p>
              <a:pPr algn="l">
                <a:lnSpc>
                  <a:spcPts val="3900"/>
                </a:lnSpc>
              </a:pPr>
              <a:r>
                <a:rPr lang="en-US" sz="4800" b="1" dirty="0">
                  <a:solidFill>
                    <a:srgbClr val="14110F"/>
                  </a:solidFill>
                  <a:latin typeface="Arial" panose="020B0604020202020204" pitchFamily="34" charset="0"/>
                  <a:ea typeface="Public Sans"/>
                  <a:cs typeface="Arial" panose="020B0604020202020204" pitchFamily="34" charset="0"/>
                  <a:sym typeface="Public Sans"/>
                </a:rPr>
                <a:t>Business Problem Statement</a:t>
              </a:r>
            </a:p>
          </p:txBody>
        </p:sp>
        <p:sp>
          <p:nvSpPr>
            <p:cNvPr id="26" name="TextBox 4">
              <a:extLst>
                <a:ext uri="{FF2B5EF4-FFF2-40B4-BE49-F238E27FC236}">
                  <a16:creationId xmlns:a16="http://schemas.microsoft.com/office/drawing/2014/main" id="{35E77299-B4A8-763F-F796-03F885BB5D4F}"/>
                </a:ext>
              </a:extLst>
            </p:cNvPr>
            <p:cNvSpPr txBox="1"/>
            <p:nvPr/>
          </p:nvSpPr>
          <p:spPr>
            <a:xfrm>
              <a:off x="0" y="1574772"/>
              <a:ext cx="9669930" cy="2872583"/>
            </a:xfrm>
            <a:prstGeom prst="rect">
              <a:avLst/>
            </a:prstGeom>
          </p:spPr>
          <p:txBody>
            <a:bodyPr lIns="0" tIns="0" rIns="0" bIns="0" rtlCol="0" anchor="t">
              <a:spAutoFit/>
            </a:bodyPr>
            <a:lstStyle/>
            <a:p>
              <a:r>
                <a:rPr lang="en-IN" sz="2800" dirty="0">
                  <a:effectLst/>
                  <a:latin typeface="Arial" panose="020B0604020202020204" pitchFamily="34" charset="0"/>
                  <a:cs typeface="Arial" panose="020B0604020202020204" pitchFamily="34" charset="0"/>
                </a:rPr>
                <a:t>Criteo’s mission is to empower marketers with trusted and impactful advertising. However, inconsistent brand data creates inefficiencies in ad targeting and analytics, undermining this mission.</a:t>
              </a:r>
            </a:p>
          </p:txBody>
        </p:sp>
      </p:grpSp>
      <p:grpSp>
        <p:nvGrpSpPr>
          <p:cNvPr id="27" name="Group 5">
            <a:extLst>
              <a:ext uri="{FF2B5EF4-FFF2-40B4-BE49-F238E27FC236}">
                <a16:creationId xmlns:a16="http://schemas.microsoft.com/office/drawing/2014/main" id="{830F26E0-1E64-11AE-F43C-8CE92EC5A130}"/>
              </a:ext>
            </a:extLst>
          </p:cNvPr>
          <p:cNvGrpSpPr/>
          <p:nvPr/>
        </p:nvGrpSpPr>
        <p:grpSpPr>
          <a:xfrm>
            <a:off x="9220200" y="6362700"/>
            <a:ext cx="7252448" cy="2445046"/>
            <a:chOff x="0" y="-47625"/>
            <a:chExt cx="9669930" cy="3260060"/>
          </a:xfrm>
        </p:grpSpPr>
        <p:sp>
          <p:nvSpPr>
            <p:cNvPr id="28" name="TextBox 6">
              <a:extLst>
                <a:ext uri="{FF2B5EF4-FFF2-40B4-BE49-F238E27FC236}">
                  <a16:creationId xmlns:a16="http://schemas.microsoft.com/office/drawing/2014/main" id="{1E05A710-A5B1-7F07-AD43-B0A62E877692}"/>
                </a:ext>
              </a:extLst>
            </p:cNvPr>
            <p:cNvSpPr txBox="1"/>
            <p:nvPr/>
          </p:nvSpPr>
          <p:spPr>
            <a:xfrm>
              <a:off x="0" y="-47625"/>
              <a:ext cx="9669930" cy="686941"/>
            </a:xfrm>
            <a:prstGeom prst="rect">
              <a:avLst/>
            </a:prstGeom>
          </p:spPr>
          <p:txBody>
            <a:bodyPr lIns="0" tIns="0" rIns="0" bIns="0" rtlCol="0" anchor="t">
              <a:spAutoFit/>
            </a:bodyPr>
            <a:lstStyle/>
            <a:p>
              <a:pPr algn="l">
                <a:lnSpc>
                  <a:spcPts val="3900"/>
                </a:lnSpc>
              </a:pPr>
              <a:r>
                <a:rPr lang="en-US" sz="4800" b="1" dirty="0">
                  <a:solidFill>
                    <a:srgbClr val="14110F"/>
                  </a:solidFill>
                  <a:latin typeface="Arial" panose="020B0604020202020204" pitchFamily="34" charset="0"/>
                  <a:ea typeface="Public Sans"/>
                  <a:cs typeface="Arial" panose="020B0604020202020204" pitchFamily="34" charset="0"/>
                  <a:sym typeface="Public Sans"/>
                </a:rPr>
                <a:t>Our Solution</a:t>
              </a:r>
            </a:p>
          </p:txBody>
        </p:sp>
        <p:sp>
          <p:nvSpPr>
            <p:cNvPr id="29" name="TextBox 7">
              <a:extLst>
                <a:ext uri="{FF2B5EF4-FFF2-40B4-BE49-F238E27FC236}">
                  <a16:creationId xmlns:a16="http://schemas.microsoft.com/office/drawing/2014/main" id="{4EE150B4-BAE9-294D-377C-12732E51FC99}"/>
                </a:ext>
              </a:extLst>
            </p:cNvPr>
            <p:cNvSpPr txBox="1"/>
            <p:nvPr/>
          </p:nvSpPr>
          <p:spPr>
            <a:xfrm>
              <a:off x="0" y="914371"/>
              <a:ext cx="9669930" cy="2298064"/>
            </a:xfrm>
            <a:prstGeom prst="rect">
              <a:avLst/>
            </a:prstGeom>
          </p:spPr>
          <p:txBody>
            <a:bodyPr lIns="0" tIns="0" rIns="0" bIns="0" rtlCol="0" anchor="t">
              <a:spAutoFit/>
            </a:bodyPr>
            <a:lstStyle/>
            <a:p>
              <a:pPr rtl="0" fontAlgn="base">
                <a:spcBef>
                  <a:spcPts val="1200"/>
                </a:spcBef>
              </a:pPr>
              <a:r>
                <a:rPr lang="en-IN" sz="2800" i="0" u="none" strike="noStrike" dirty="0">
                  <a:solidFill>
                    <a:srgbClr val="000000"/>
                  </a:solidFill>
                  <a:effectLst/>
                  <a:latin typeface="Arial" panose="020B0604020202020204" pitchFamily="34" charset="0"/>
                </a:rPr>
                <a:t>Dynamic Solutions for Brand Unification:</a:t>
              </a:r>
            </a:p>
            <a:p>
              <a:pPr marL="800100" lvl="1" indent="-342900" rtl="0" fontAlgn="base">
                <a:buFont typeface="Arial" panose="020B0604020202020204" pitchFamily="34" charset="0"/>
                <a:buChar char="•"/>
              </a:pPr>
              <a:r>
                <a:rPr lang="en-IN" sz="2800" i="0" u="none" strike="noStrike" dirty="0">
                  <a:solidFill>
                    <a:srgbClr val="000000"/>
                  </a:solidFill>
                  <a:effectLst/>
                  <a:latin typeface="Arial" panose="020B0604020202020204" pitchFamily="34" charset="0"/>
                </a:rPr>
                <a:t>Clustering Algorithms</a:t>
              </a:r>
            </a:p>
            <a:p>
              <a:pPr marL="800100" lvl="1" indent="-342900" rtl="0" fontAlgn="base">
                <a:buFont typeface="Arial" panose="020B0604020202020204" pitchFamily="34" charset="0"/>
                <a:buChar char="•"/>
              </a:pPr>
              <a:r>
                <a:rPr lang="en-IN" sz="2800" i="0" u="none" strike="noStrike" dirty="0">
                  <a:solidFill>
                    <a:srgbClr val="000000"/>
                  </a:solidFill>
                  <a:effectLst/>
                  <a:latin typeface="Arial" panose="020B0604020202020204" pitchFamily="34" charset="0"/>
                </a:rPr>
                <a:t>Fuzzy Matching</a:t>
              </a:r>
            </a:p>
            <a:p>
              <a:pPr marL="742950" lvl="1" indent="-285750" rtl="0" fontAlgn="base">
                <a:spcAft>
                  <a:spcPts val="1200"/>
                </a:spcAft>
                <a:buFont typeface="Arial" panose="020B0604020202020204" pitchFamily="34" charset="0"/>
                <a:buChar char="•"/>
              </a:pPr>
              <a:r>
                <a:rPr lang="en-IN" sz="2800" i="0" u="none" strike="noStrike" dirty="0">
                  <a:solidFill>
                    <a:srgbClr val="000000"/>
                  </a:solidFill>
                  <a:effectLst/>
                  <a:latin typeface="Arial" panose="020B0604020202020204" pitchFamily="34" charset="0"/>
                </a:rPr>
                <a:t>External APIs</a:t>
              </a:r>
              <a:endParaRPr lang="en-US" sz="2800" dirty="0">
                <a:solidFill>
                  <a:srgbClr val="14110F"/>
                </a:solidFill>
                <a:latin typeface="Public Sans"/>
                <a:ea typeface="Public Sans"/>
                <a:cs typeface="Public Sans"/>
                <a:sym typeface="Public Sans"/>
              </a:endParaRPr>
            </a:p>
          </p:txBody>
        </p:sp>
      </p:grpSp>
      <p:sp>
        <p:nvSpPr>
          <p:cNvPr id="32" name="AutoShape 10">
            <a:extLst>
              <a:ext uri="{FF2B5EF4-FFF2-40B4-BE49-F238E27FC236}">
                <a16:creationId xmlns:a16="http://schemas.microsoft.com/office/drawing/2014/main" id="{69658BF6-2596-2E92-1BBE-4AB8441EF8FA}"/>
              </a:ext>
              <a:ext uri="{C183D7F6-B498-43B3-948B-1728B52AA6E4}">
                <adec:decorative xmlns:adec="http://schemas.microsoft.com/office/drawing/2017/decorative" val="1"/>
              </a:ext>
            </a:extLst>
          </p:cNvPr>
          <p:cNvSpPr/>
          <p:nvPr/>
        </p:nvSpPr>
        <p:spPr>
          <a:xfrm>
            <a:off x="8740970" y="5386388"/>
            <a:ext cx="9547030" cy="0"/>
          </a:xfrm>
          <a:prstGeom prst="line">
            <a:avLst/>
          </a:prstGeom>
          <a:ln w="9525" cap="rnd">
            <a:solidFill>
              <a:srgbClr val="14110F"/>
            </a:solidFill>
            <a:prstDash val="solid"/>
            <a:headEnd type="none" w="sm" len="sm"/>
            <a:tailEnd type="none" w="sm" len="sm"/>
          </a:ln>
        </p:spPr>
        <p:txBody>
          <a:bodyPr/>
          <a:lstStyle/>
          <a:p>
            <a:endParaRPr lang="en-US"/>
          </a:p>
        </p:txBody>
      </p:sp>
      <p:grpSp>
        <p:nvGrpSpPr>
          <p:cNvPr id="33" name="Group 11">
            <a:extLst>
              <a:ext uri="{FF2B5EF4-FFF2-40B4-BE49-F238E27FC236}">
                <a16:creationId xmlns:a16="http://schemas.microsoft.com/office/drawing/2014/main" id="{C2C3E1B2-4BC2-8DFF-6A15-1FF6697FE390}"/>
              </a:ext>
            </a:extLst>
          </p:cNvPr>
          <p:cNvGrpSpPr/>
          <p:nvPr/>
        </p:nvGrpSpPr>
        <p:grpSpPr>
          <a:xfrm>
            <a:off x="1365164" y="3143527"/>
            <a:ext cx="6178636" cy="2971931"/>
            <a:chOff x="0" y="1781610"/>
            <a:chExt cx="8238181" cy="3962574"/>
          </a:xfrm>
        </p:grpSpPr>
        <p:sp>
          <p:nvSpPr>
            <p:cNvPr id="34" name="TextBox 12">
              <a:extLst>
                <a:ext uri="{FF2B5EF4-FFF2-40B4-BE49-F238E27FC236}">
                  <a16:creationId xmlns:a16="http://schemas.microsoft.com/office/drawing/2014/main" id="{D614C242-9D03-1DBF-AA12-89ACB0BE7DF1}"/>
                </a:ext>
              </a:extLst>
            </p:cNvPr>
            <p:cNvSpPr txBox="1"/>
            <p:nvPr/>
          </p:nvSpPr>
          <p:spPr>
            <a:xfrm>
              <a:off x="0" y="1781610"/>
              <a:ext cx="8238181" cy="3693318"/>
            </a:xfrm>
            <a:prstGeom prst="rect">
              <a:avLst/>
            </a:prstGeom>
          </p:spPr>
          <p:txBody>
            <a:bodyPr wrap="square" lIns="0" tIns="0" rIns="0" bIns="0" rtlCol="0" anchor="t">
              <a:spAutoFit/>
            </a:bodyPr>
            <a:lstStyle/>
            <a:p>
              <a:pPr algn="l">
                <a:lnSpc>
                  <a:spcPts val="10800"/>
                </a:lnSpc>
              </a:pPr>
              <a:r>
                <a:rPr lang="en-US" sz="9000" dirty="0">
                  <a:solidFill>
                    <a:srgbClr val="14110F"/>
                  </a:solidFill>
                  <a:latin typeface="Arial" panose="020B0604020202020204" pitchFamily="34" charset="0"/>
                  <a:ea typeface="Public Sans"/>
                  <a:cs typeface="Arial" panose="020B0604020202020204" pitchFamily="34" charset="0"/>
                  <a:sym typeface="Public Sans"/>
                </a:rPr>
                <a:t>Case Study </a:t>
              </a:r>
              <a:r>
                <a:rPr lang="en-US" sz="9000" dirty="0">
                  <a:solidFill>
                    <a:srgbClr val="FF4F01"/>
                  </a:solidFill>
                  <a:latin typeface="Arial" panose="020B0604020202020204" pitchFamily="34" charset="0"/>
                  <a:ea typeface="Public Sans"/>
                  <a:cs typeface="Arial" panose="020B0604020202020204" pitchFamily="34" charset="0"/>
                  <a:sym typeface="Public Sans"/>
                </a:rPr>
                <a:t>Objectives</a:t>
              </a:r>
            </a:p>
          </p:txBody>
        </p:sp>
        <p:sp>
          <p:nvSpPr>
            <p:cNvPr id="36" name="AutoShape 14">
              <a:extLst>
                <a:ext uri="{FF2B5EF4-FFF2-40B4-BE49-F238E27FC236}">
                  <a16:creationId xmlns:a16="http://schemas.microsoft.com/office/drawing/2014/main" id="{061934D2-08AD-401D-D8B1-06F891D8BFE5}"/>
                </a:ext>
              </a:extLst>
            </p:cNvPr>
            <p:cNvSpPr/>
            <p:nvPr/>
          </p:nvSpPr>
          <p:spPr>
            <a:xfrm>
              <a:off x="0" y="5744184"/>
              <a:ext cx="6609525" cy="0"/>
            </a:xfrm>
            <a:prstGeom prst="line">
              <a:avLst/>
            </a:prstGeom>
            <a:ln w="139700" cap="flat">
              <a:solidFill>
                <a:srgbClr val="14110F"/>
              </a:solidFill>
              <a:prstDash val="solid"/>
              <a:headEnd type="none" w="sm" len="sm"/>
              <a:tailEnd type="none" w="sm" len="sm"/>
            </a:ln>
          </p:spPr>
          <p:txBody>
            <a:bodyPr/>
            <a:lstStyle/>
            <a:p>
              <a:endParaRPr lang="en-US"/>
            </a:p>
          </p:txBody>
        </p:sp>
      </p:grpSp>
      <p:sp>
        <p:nvSpPr>
          <p:cNvPr id="37" name="Freeform 5">
            <a:extLst>
              <a:ext uri="{FF2B5EF4-FFF2-40B4-BE49-F238E27FC236}">
                <a16:creationId xmlns:a16="http://schemas.microsoft.com/office/drawing/2014/main" id="{CDBFD5A6-6D46-CF45-D200-C4F1F6AEB8F8}"/>
              </a:ext>
            </a:extLst>
          </p:cNvPr>
          <p:cNvSpPr/>
          <p:nvPr/>
        </p:nvSpPr>
        <p:spPr>
          <a:xfrm>
            <a:off x="7543800" y="1319719"/>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8" name="Freeform 4">
            <a:extLst>
              <a:ext uri="{FF2B5EF4-FFF2-40B4-BE49-F238E27FC236}">
                <a16:creationId xmlns:a16="http://schemas.microsoft.com/office/drawing/2014/main" id="{0E015678-A41A-264D-6F6A-ACA4B76465E2}"/>
              </a:ext>
            </a:extLst>
          </p:cNvPr>
          <p:cNvSpPr/>
          <p:nvPr/>
        </p:nvSpPr>
        <p:spPr>
          <a:xfrm>
            <a:off x="7722543" y="6115458"/>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9" name="Picture 38" descr="A black background with orange letters&#10;&#10;AI-generated content may be incorrect.">
            <a:extLst>
              <a:ext uri="{FF2B5EF4-FFF2-40B4-BE49-F238E27FC236}">
                <a16:creationId xmlns:a16="http://schemas.microsoft.com/office/drawing/2014/main" id="{E6916D1E-B58A-CA94-0014-32655AB6A1DE}"/>
              </a:ext>
            </a:extLst>
          </p:cNvPr>
          <p:cNvPicPr>
            <a:picLocks noChangeAspect="1"/>
          </p:cNvPicPr>
          <p:nvPr/>
        </p:nvPicPr>
        <p:blipFill rotWithShape="1">
          <a:blip r:embed="rId6">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 black background with orange letters&#10;&#10;AI-generated content may be incorrect.">
            <a:extLst>
              <a:ext uri="{FF2B5EF4-FFF2-40B4-BE49-F238E27FC236}">
                <a16:creationId xmlns:a16="http://schemas.microsoft.com/office/drawing/2014/main" id="{B5DA29E5-B29F-FA15-3154-481B779DCF79}"/>
              </a:ext>
            </a:extLst>
          </p:cNvPr>
          <p:cNvPicPr>
            <a:picLocks noChangeAspect="1"/>
          </p:cNvPicPr>
          <p:nvPr/>
        </p:nvPicPr>
        <p:blipFill rotWithShape="1">
          <a:blip r:embed="rId3">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grpSp>
        <p:nvGrpSpPr>
          <p:cNvPr id="171" name="Group 170">
            <a:extLst>
              <a:ext uri="{FF2B5EF4-FFF2-40B4-BE49-F238E27FC236}">
                <a16:creationId xmlns:a16="http://schemas.microsoft.com/office/drawing/2014/main" id="{2C26AD2A-3AA6-DB0F-D386-7FDBEFB7F9C6}"/>
              </a:ext>
            </a:extLst>
          </p:cNvPr>
          <p:cNvGrpSpPr/>
          <p:nvPr/>
        </p:nvGrpSpPr>
        <p:grpSpPr>
          <a:xfrm>
            <a:off x="3056105" y="3086100"/>
            <a:ext cx="12175790" cy="6418831"/>
            <a:chOff x="1649749" y="1696469"/>
            <a:chExt cx="14988501" cy="7901635"/>
          </a:xfrm>
        </p:grpSpPr>
        <p:sp>
          <p:nvSpPr>
            <p:cNvPr id="45" name="TextBox 44">
              <a:extLst>
                <a:ext uri="{FF2B5EF4-FFF2-40B4-BE49-F238E27FC236}">
                  <a16:creationId xmlns:a16="http://schemas.microsoft.com/office/drawing/2014/main" id="{E581A5BC-0906-E87E-E288-08AE24A41BDA}"/>
                </a:ext>
              </a:extLst>
            </p:cNvPr>
            <p:cNvSpPr txBox="1"/>
            <p:nvPr/>
          </p:nvSpPr>
          <p:spPr>
            <a:xfrm>
              <a:off x="6978553" y="4907593"/>
              <a:ext cx="4340905" cy="1326064"/>
            </a:xfrm>
            <a:prstGeom prst="rect">
              <a:avLst/>
            </a:prstGeom>
            <a:noFill/>
          </p:spPr>
          <p:txBody>
            <a:bodyPr wrap="square">
              <a:spAutoFit/>
            </a:bodyPr>
            <a:lstStyle/>
            <a:p>
              <a:pPr algn="ctr">
                <a:spcBef>
                  <a:spcPct val="0"/>
                </a:spcBef>
              </a:pPr>
              <a:r>
                <a:rPr lang="en-US" sz="3200" b="1" dirty="0">
                  <a:latin typeface="Arial" panose="020B0604020202020204" pitchFamily="34" charset="0"/>
                  <a:ea typeface="Now Bold"/>
                  <a:cs typeface="Arial" panose="020B0604020202020204" pitchFamily="34" charset="0"/>
                  <a:sym typeface="Now Bold"/>
                </a:rPr>
                <a:t>INDUSTRY CHALLENGES</a:t>
              </a:r>
            </a:p>
          </p:txBody>
        </p:sp>
        <p:sp>
          <p:nvSpPr>
            <p:cNvPr id="4" name="TextBox 4"/>
            <p:cNvSpPr txBox="1"/>
            <p:nvPr/>
          </p:nvSpPr>
          <p:spPr>
            <a:xfrm>
              <a:off x="1985819" y="1961701"/>
              <a:ext cx="3063581" cy="3225610"/>
            </a:xfrm>
            <a:prstGeom prst="rect">
              <a:avLst/>
            </a:prstGeom>
          </p:spPr>
          <p:txBody>
            <a:bodyPr lIns="50800" tIns="50800" rIns="50800" bIns="50800" rtlCol="0" anchor="ctr"/>
            <a:lstStyle/>
            <a:p>
              <a:pPr algn="ctr">
                <a:lnSpc>
                  <a:spcPts val="3483"/>
                </a:lnSpc>
              </a:pPr>
              <a:endParaRPr/>
            </a:p>
          </p:txBody>
        </p:sp>
        <p:sp>
          <p:nvSpPr>
            <p:cNvPr id="12" name="TextBox 12"/>
            <p:cNvSpPr txBox="1"/>
            <p:nvPr/>
          </p:nvSpPr>
          <p:spPr>
            <a:xfrm>
              <a:off x="1896063" y="5968402"/>
              <a:ext cx="3246589" cy="3420665"/>
            </a:xfrm>
            <a:prstGeom prst="rect">
              <a:avLst/>
            </a:prstGeom>
          </p:spPr>
          <p:txBody>
            <a:bodyPr lIns="50800" tIns="50800" rIns="50800" bIns="50800" rtlCol="0" anchor="ctr"/>
            <a:lstStyle/>
            <a:p>
              <a:pPr algn="ctr">
                <a:lnSpc>
                  <a:spcPts val="3483"/>
                </a:lnSpc>
              </a:pPr>
              <a:endParaRPr/>
            </a:p>
          </p:txBody>
        </p:sp>
        <p:sp>
          <p:nvSpPr>
            <p:cNvPr id="32" name="TextBox 32"/>
            <p:cNvSpPr txBox="1"/>
            <p:nvPr/>
          </p:nvSpPr>
          <p:spPr>
            <a:xfrm>
              <a:off x="2079072" y="4551735"/>
              <a:ext cx="2880572" cy="278764"/>
            </a:xfrm>
            <a:prstGeom prst="rect">
              <a:avLst/>
            </a:prstGeom>
          </p:spPr>
          <p:txBody>
            <a:bodyPr wrap="square" lIns="0" tIns="0" rIns="0" bIns="0" rtlCol="0" anchor="t">
              <a:spAutoFit/>
            </a:bodyPr>
            <a:lstStyle/>
            <a:p>
              <a:pPr algn="ctr">
                <a:lnSpc>
                  <a:spcPts val="2605"/>
                </a:lnSpc>
              </a:pPr>
              <a:endParaRPr lang="en-US" sz="1887">
                <a:solidFill>
                  <a:schemeClr val="bg1"/>
                </a:solidFill>
                <a:latin typeface="Arial" panose="020B0604020202020204" pitchFamily="34" charset="0"/>
                <a:ea typeface="DM Sans"/>
                <a:cs typeface="Arial" panose="020B0604020202020204" pitchFamily="34" charset="0"/>
                <a:sym typeface="DM Sans"/>
              </a:endParaRPr>
            </a:p>
          </p:txBody>
        </p:sp>
        <p:grpSp>
          <p:nvGrpSpPr>
            <p:cNvPr id="164" name="Group 163">
              <a:extLst>
                <a:ext uri="{FF2B5EF4-FFF2-40B4-BE49-F238E27FC236}">
                  <a16:creationId xmlns:a16="http://schemas.microsoft.com/office/drawing/2014/main" id="{511B4FB5-8681-0A4D-0F84-13DA5E105B39}"/>
                </a:ext>
              </a:extLst>
            </p:cNvPr>
            <p:cNvGrpSpPr/>
            <p:nvPr/>
          </p:nvGrpSpPr>
          <p:grpSpPr>
            <a:xfrm>
              <a:off x="10326636" y="2126214"/>
              <a:ext cx="6080300" cy="4818741"/>
              <a:chOff x="10674626" y="1202759"/>
              <a:chExt cx="6655787" cy="5274824"/>
            </a:xfrm>
          </p:grpSpPr>
          <p:sp>
            <p:nvSpPr>
              <p:cNvPr id="143" name="Google Shape;670;p24">
                <a:extLst>
                  <a:ext uri="{FF2B5EF4-FFF2-40B4-BE49-F238E27FC236}">
                    <a16:creationId xmlns:a16="http://schemas.microsoft.com/office/drawing/2014/main" id="{AE0752A5-C060-BC9A-8073-406A12B4CE2D}"/>
                  </a:ext>
                </a:extLst>
              </p:cNvPr>
              <p:cNvSpPr txBox="1"/>
              <p:nvPr/>
            </p:nvSpPr>
            <p:spPr>
              <a:xfrm>
                <a:off x="14354542" y="2604991"/>
                <a:ext cx="2975871" cy="1225728"/>
              </a:xfrm>
              <a:prstGeom prst="rect">
                <a:avLst/>
              </a:prstGeom>
              <a:noFill/>
              <a:ln>
                <a:noFill/>
              </a:ln>
            </p:spPr>
            <p:txBody>
              <a:bodyPr spcFirstLastPara="1" wrap="square" lIns="91425" tIns="91425" rIns="91425" bIns="91425" anchor="ctr" anchorCtr="0">
                <a:noAutofit/>
              </a:bodyPr>
              <a:lstStyle/>
              <a:p>
                <a:r>
                  <a:rPr lang="en-IN" sz="2600" b="1">
                    <a:latin typeface="Arial" panose="020B0604020202020204" pitchFamily="34" charset="0"/>
                    <a:cs typeface="Arial" panose="020B0604020202020204" pitchFamily="34" charset="0"/>
                  </a:rPr>
                  <a:t>Reduces Ad Targeting Precision</a:t>
                </a:r>
                <a:endParaRPr lang="en-US" sz="2600" b="1">
                  <a:latin typeface="Arial" panose="020B0604020202020204" pitchFamily="34" charset="0"/>
                  <a:ea typeface="DM Sans Bold"/>
                  <a:cs typeface="Arial" panose="020B0604020202020204" pitchFamily="34" charset="0"/>
                  <a:sym typeface="DM Sans Bold"/>
                </a:endParaRPr>
              </a:p>
              <a:p>
                <a:pPr marL="0" lvl="0" indent="0" algn="l" rtl="0">
                  <a:spcBef>
                    <a:spcPts val="0"/>
                  </a:spcBef>
                  <a:spcAft>
                    <a:spcPts val="0"/>
                  </a:spcAft>
                  <a:buNone/>
                </a:pPr>
                <a:endParaRPr sz="2600" b="1">
                  <a:latin typeface="Fira Sans Extra Condensed Medium"/>
                  <a:ea typeface="Fira Sans Extra Condensed Medium"/>
                  <a:cs typeface="Fira Sans Extra Condensed Medium"/>
                  <a:sym typeface="Fira Sans Extra Condensed Medium"/>
                </a:endParaRPr>
              </a:p>
            </p:txBody>
          </p:sp>
          <p:cxnSp>
            <p:nvCxnSpPr>
              <p:cNvPr id="144" name="Google Shape;671;p24">
                <a:extLst>
                  <a:ext uri="{FF2B5EF4-FFF2-40B4-BE49-F238E27FC236}">
                    <a16:creationId xmlns:a16="http://schemas.microsoft.com/office/drawing/2014/main" id="{0122078F-F977-D1F8-1AD8-598C383A748A}"/>
                  </a:ext>
                </a:extLst>
              </p:cNvPr>
              <p:cNvCxnSpPr>
                <a:cxnSpLocks/>
              </p:cNvCxnSpPr>
              <p:nvPr/>
            </p:nvCxnSpPr>
            <p:spPr>
              <a:xfrm flipH="1">
                <a:off x="12702663" y="3100412"/>
                <a:ext cx="1247632" cy="0"/>
              </a:xfrm>
              <a:prstGeom prst="straightConnector1">
                <a:avLst/>
              </a:prstGeom>
              <a:noFill/>
              <a:ln w="9525" cap="flat" cmpd="sng">
                <a:solidFill>
                  <a:schemeClr val="accent2"/>
                </a:solidFill>
                <a:prstDash val="solid"/>
                <a:round/>
                <a:headEnd type="triangle" w="med" len="med"/>
                <a:tailEnd type="none" w="med" len="med"/>
              </a:ln>
            </p:spPr>
          </p:cxnSp>
          <p:sp>
            <p:nvSpPr>
              <p:cNvPr id="145" name="Google Shape;672;p24">
                <a:extLst>
                  <a:ext uri="{FF2B5EF4-FFF2-40B4-BE49-F238E27FC236}">
                    <a16:creationId xmlns:a16="http://schemas.microsoft.com/office/drawing/2014/main" id="{5F8745B9-F558-6660-4C49-C492DCBA5FAD}"/>
                  </a:ext>
                </a:extLst>
              </p:cNvPr>
              <p:cNvSpPr/>
              <p:nvPr/>
            </p:nvSpPr>
            <p:spPr>
              <a:xfrm>
                <a:off x="10674626" y="1202759"/>
                <a:ext cx="2975871" cy="5274824"/>
              </a:xfrm>
              <a:custGeom>
                <a:avLst/>
                <a:gdLst/>
                <a:ahLst/>
                <a:cxnLst/>
                <a:rect l="l" t="t" r="r" b="b"/>
                <a:pathLst>
                  <a:path w="41720" h="73950" extrusionOk="0">
                    <a:moveTo>
                      <a:pt x="0" y="0"/>
                    </a:moveTo>
                    <a:cubicBezTo>
                      <a:pt x="0" y="0"/>
                      <a:pt x="19300" y="17145"/>
                      <a:pt x="18729" y="42886"/>
                    </a:cubicBezTo>
                    <a:cubicBezTo>
                      <a:pt x="18383" y="58996"/>
                      <a:pt x="13752" y="73950"/>
                      <a:pt x="13752" y="73950"/>
                    </a:cubicBezTo>
                    <a:cubicBezTo>
                      <a:pt x="13752" y="73950"/>
                      <a:pt x="41720" y="51518"/>
                      <a:pt x="32373" y="23467"/>
                    </a:cubicBezTo>
                    <a:cubicBezTo>
                      <a:pt x="25896" y="4049"/>
                      <a:pt x="1" y="0"/>
                      <a:pt x="0" y="0"/>
                    </a:cubicBez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673;p24">
              <a:extLst>
                <a:ext uri="{FF2B5EF4-FFF2-40B4-BE49-F238E27FC236}">
                  <a16:creationId xmlns:a16="http://schemas.microsoft.com/office/drawing/2014/main" id="{DFA781C6-F769-7573-E4DA-0A60A2F98C7E}"/>
                </a:ext>
              </a:extLst>
            </p:cNvPr>
            <p:cNvSpPr txBox="1"/>
            <p:nvPr/>
          </p:nvSpPr>
          <p:spPr>
            <a:xfrm>
              <a:off x="11350789" y="3859788"/>
              <a:ext cx="1307413" cy="10337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02</a:t>
              </a:r>
              <a:endParaRPr sz="2000">
                <a:solidFill>
                  <a:srgbClr val="FFFFFF"/>
                </a:solidFill>
              </a:endParaRPr>
            </a:p>
          </p:txBody>
        </p:sp>
        <p:grpSp>
          <p:nvGrpSpPr>
            <p:cNvPr id="118" name="Google Shape;674;p24">
              <a:extLst>
                <a:ext uri="{FF2B5EF4-FFF2-40B4-BE49-F238E27FC236}">
                  <a16:creationId xmlns:a16="http://schemas.microsoft.com/office/drawing/2014/main" id="{FD8791EC-8F59-665B-54F2-7E27945DF129}"/>
                </a:ext>
              </a:extLst>
            </p:cNvPr>
            <p:cNvGrpSpPr/>
            <p:nvPr/>
          </p:nvGrpSpPr>
          <p:grpSpPr>
            <a:xfrm>
              <a:off x="8978236" y="4907594"/>
              <a:ext cx="5480600" cy="3433263"/>
              <a:chOff x="4522913" y="2498025"/>
              <a:chExt cx="2102678" cy="1317200"/>
            </a:xfrm>
          </p:grpSpPr>
          <p:cxnSp>
            <p:nvCxnSpPr>
              <p:cNvPr id="139" name="Google Shape;677;p24">
                <a:extLst>
                  <a:ext uri="{FF2B5EF4-FFF2-40B4-BE49-F238E27FC236}">
                    <a16:creationId xmlns:a16="http://schemas.microsoft.com/office/drawing/2014/main" id="{923AB185-3E99-36CB-20F2-58F88E640E11}"/>
                  </a:ext>
                </a:extLst>
              </p:cNvPr>
              <p:cNvCxnSpPr>
                <a:cxnSpLocks/>
              </p:cNvCxnSpPr>
              <p:nvPr/>
            </p:nvCxnSpPr>
            <p:spPr>
              <a:xfrm rot="10800000">
                <a:off x="5957491" y="3094525"/>
                <a:ext cx="668100" cy="0"/>
              </a:xfrm>
              <a:prstGeom prst="straightConnector1">
                <a:avLst/>
              </a:prstGeom>
              <a:noFill/>
              <a:ln w="9525" cap="flat" cmpd="sng">
                <a:solidFill>
                  <a:schemeClr val="accent6"/>
                </a:solidFill>
                <a:prstDash val="solid"/>
                <a:round/>
                <a:headEnd type="triangle" w="med" len="med"/>
                <a:tailEnd type="none" w="med" len="med"/>
              </a:ln>
            </p:spPr>
          </p:cxnSp>
          <p:sp>
            <p:nvSpPr>
              <p:cNvPr id="140" name="Google Shape;678;p24">
                <a:extLst>
                  <a:ext uri="{FF2B5EF4-FFF2-40B4-BE49-F238E27FC236}">
                    <a16:creationId xmlns:a16="http://schemas.microsoft.com/office/drawing/2014/main" id="{6B564A6B-1DA7-07E5-CA46-285F30C2C875}"/>
                  </a:ext>
                </a:extLst>
              </p:cNvPr>
              <p:cNvSpPr/>
              <p:nvPr/>
            </p:nvSpPr>
            <p:spPr>
              <a:xfrm>
                <a:off x="4522913" y="2498025"/>
                <a:ext cx="1665400" cy="1317200"/>
              </a:xfrm>
              <a:custGeom>
                <a:avLst/>
                <a:gdLst/>
                <a:ahLst/>
                <a:cxnLst/>
                <a:rect l="l" t="t" r="r" b="b"/>
                <a:pathLst>
                  <a:path w="66616" h="52688" extrusionOk="0">
                    <a:moveTo>
                      <a:pt x="57174" y="0"/>
                    </a:moveTo>
                    <a:cubicBezTo>
                      <a:pt x="57174" y="1"/>
                      <a:pt x="51970" y="25289"/>
                      <a:pt x="29397" y="37671"/>
                    </a:cubicBezTo>
                    <a:cubicBezTo>
                      <a:pt x="15276" y="45422"/>
                      <a:pt x="0" y="48887"/>
                      <a:pt x="0" y="48887"/>
                    </a:cubicBezTo>
                    <a:cubicBezTo>
                      <a:pt x="0" y="48887"/>
                      <a:pt x="9761" y="52688"/>
                      <a:pt x="21829" y="52688"/>
                    </a:cubicBezTo>
                    <a:cubicBezTo>
                      <a:pt x="32092" y="52688"/>
                      <a:pt x="44025" y="49939"/>
                      <a:pt x="53042" y="39767"/>
                    </a:cubicBezTo>
                    <a:cubicBezTo>
                      <a:pt x="66615" y="24444"/>
                      <a:pt x="57174" y="1"/>
                      <a:pt x="57174" y="0"/>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79;p24">
                <a:extLst>
                  <a:ext uri="{FF2B5EF4-FFF2-40B4-BE49-F238E27FC236}">
                    <a16:creationId xmlns:a16="http://schemas.microsoft.com/office/drawing/2014/main" id="{D62CB3E0-CF7A-662F-56D0-ECB1C93108CF}"/>
                  </a:ext>
                </a:extLst>
              </p:cNvPr>
              <p:cNvSpPr txBox="1"/>
              <p:nvPr/>
            </p:nvSpPr>
            <p:spPr>
              <a:xfrm>
                <a:off x="5310938" y="3279675"/>
                <a:ext cx="501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03</a:t>
                </a:r>
                <a:endParaRPr sz="2000">
                  <a:solidFill>
                    <a:srgbClr val="FFFFFF"/>
                  </a:solidFill>
                </a:endParaRPr>
              </a:p>
            </p:txBody>
          </p:sp>
        </p:grpSp>
        <p:sp>
          <p:nvSpPr>
            <p:cNvPr id="154" name="TextBox 33">
              <a:extLst>
                <a:ext uri="{FF2B5EF4-FFF2-40B4-BE49-F238E27FC236}">
                  <a16:creationId xmlns:a16="http://schemas.microsoft.com/office/drawing/2014/main" id="{DBE050FD-F8D8-81D2-E7AB-4A4ADB4A761E}"/>
                </a:ext>
              </a:extLst>
            </p:cNvPr>
            <p:cNvSpPr txBox="1"/>
            <p:nvPr/>
          </p:nvSpPr>
          <p:spPr>
            <a:xfrm>
              <a:off x="14537949" y="5787567"/>
              <a:ext cx="2100301" cy="1200329"/>
            </a:xfrm>
            <a:prstGeom prst="rect">
              <a:avLst/>
            </a:prstGeom>
          </p:spPr>
          <p:txBody>
            <a:bodyPr wrap="square" lIns="0" tIns="0" rIns="0" bIns="0" rtlCol="0" anchor="t">
              <a:spAutoFit/>
            </a:bodyPr>
            <a:lstStyle/>
            <a:p>
              <a:pPr algn="ctr"/>
              <a:r>
                <a:rPr lang="en-IN" sz="2600" b="1">
                  <a:latin typeface="Arial" panose="020B0604020202020204" pitchFamily="34" charset="0"/>
                  <a:cs typeface="Arial" panose="020B0604020202020204" pitchFamily="34" charset="0"/>
                </a:rPr>
                <a:t>Impacts Analytics Reliability</a:t>
              </a:r>
              <a:endParaRPr lang="en-US" sz="2600" b="1">
                <a:latin typeface="Arial" panose="020B0604020202020204" pitchFamily="34" charset="0"/>
                <a:ea typeface="DM Sans Bold"/>
                <a:cs typeface="Arial" panose="020B0604020202020204" pitchFamily="34" charset="0"/>
                <a:sym typeface="DM Sans Bold"/>
              </a:endParaRPr>
            </a:p>
          </p:txBody>
        </p:sp>
        <p:grpSp>
          <p:nvGrpSpPr>
            <p:cNvPr id="165" name="Group 164">
              <a:extLst>
                <a:ext uri="{FF2B5EF4-FFF2-40B4-BE49-F238E27FC236}">
                  <a16:creationId xmlns:a16="http://schemas.microsoft.com/office/drawing/2014/main" id="{EB876FA4-6C84-8E3A-88D7-D52390933DD9}"/>
                </a:ext>
              </a:extLst>
            </p:cNvPr>
            <p:cNvGrpSpPr/>
            <p:nvPr/>
          </p:nvGrpSpPr>
          <p:grpSpPr>
            <a:xfrm>
              <a:off x="6861704" y="6723793"/>
              <a:ext cx="9098941" cy="2874311"/>
              <a:chOff x="6881746" y="6235490"/>
              <a:chExt cx="9960136" cy="3146359"/>
            </a:xfrm>
          </p:grpSpPr>
          <p:grpSp>
            <p:nvGrpSpPr>
              <p:cNvPr id="119" name="Google Shape;680;p24">
                <a:extLst>
                  <a:ext uri="{FF2B5EF4-FFF2-40B4-BE49-F238E27FC236}">
                    <a16:creationId xmlns:a16="http://schemas.microsoft.com/office/drawing/2014/main" id="{64A6B84B-68D6-C94F-5F15-8C587490536F}"/>
                  </a:ext>
                </a:extLst>
              </p:cNvPr>
              <p:cNvGrpSpPr/>
              <p:nvPr/>
            </p:nvGrpSpPr>
            <p:grpSpPr>
              <a:xfrm>
                <a:off x="6881746" y="6235490"/>
                <a:ext cx="6490351" cy="2989352"/>
                <a:chOff x="3710888" y="3194825"/>
                <a:chExt cx="2274775" cy="1047725"/>
              </a:xfrm>
            </p:grpSpPr>
            <p:cxnSp>
              <p:nvCxnSpPr>
                <p:cNvPr id="134" name="Google Shape;683;p24">
                  <a:extLst>
                    <a:ext uri="{FF2B5EF4-FFF2-40B4-BE49-F238E27FC236}">
                      <a16:creationId xmlns:a16="http://schemas.microsoft.com/office/drawing/2014/main" id="{B84B4018-CC03-9EEC-A037-70A2C8E4150E}"/>
                    </a:ext>
                  </a:extLst>
                </p:cNvPr>
                <p:cNvCxnSpPr>
                  <a:cxnSpLocks/>
                </p:cNvCxnSpPr>
                <p:nvPr/>
              </p:nvCxnSpPr>
              <p:spPr>
                <a:xfrm flipH="1">
                  <a:off x="5089591" y="4098425"/>
                  <a:ext cx="896072" cy="0"/>
                </a:xfrm>
                <a:prstGeom prst="straightConnector1">
                  <a:avLst/>
                </a:prstGeom>
                <a:noFill/>
                <a:ln w="9525" cap="flat" cmpd="sng">
                  <a:solidFill>
                    <a:schemeClr val="accent4"/>
                  </a:solidFill>
                  <a:prstDash val="solid"/>
                  <a:round/>
                  <a:headEnd type="triangle" w="med" len="med"/>
                  <a:tailEnd type="none" w="med" len="med"/>
                </a:ln>
              </p:spPr>
            </p:cxnSp>
            <p:sp>
              <p:nvSpPr>
                <p:cNvPr id="135" name="Google Shape;684;p24">
                  <a:extLst>
                    <a:ext uri="{FF2B5EF4-FFF2-40B4-BE49-F238E27FC236}">
                      <a16:creationId xmlns:a16="http://schemas.microsoft.com/office/drawing/2014/main" id="{4B48E3E9-81F2-F5ED-4F8C-52A2B3559F80}"/>
                    </a:ext>
                  </a:extLst>
                </p:cNvPr>
                <p:cNvSpPr/>
                <p:nvPr/>
              </p:nvSpPr>
              <p:spPr>
                <a:xfrm>
                  <a:off x="3710888" y="3194825"/>
                  <a:ext cx="1773175" cy="1047725"/>
                </a:xfrm>
                <a:custGeom>
                  <a:avLst/>
                  <a:gdLst/>
                  <a:ahLst/>
                  <a:cxnLst/>
                  <a:rect l="l" t="t" r="r" b="b"/>
                  <a:pathLst>
                    <a:path w="70927" h="41909" extrusionOk="0">
                      <a:moveTo>
                        <a:pt x="1" y="1"/>
                      </a:moveTo>
                      <a:cubicBezTo>
                        <a:pt x="1" y="2"/>
                        <a:pt x="5442" y="35445"/>
                        <a:pt x="34422" y="41363"/>
                      </a:cubicBezTo>
                      <a:cubicBezTo>
                        <a:pt x="36255" y="41738"/>
                        <a:pt x="38058" y="41909"/>
                        <a:pt x="39822" y="41909"/>
                      </a:cubicBezTo>
                      <a:cubicBezTo>
                        <a:pt x="57343" y="41909"/>
                        <a:pt x="70926" y="25063"/>
                        <a:pt x="70926" y="25063"/>
                      </a:cubicBezTo>
                      <a:lnTo>
                        <a:pt x="70926" y="25063"/>
                      </a:lnTo>
                      <a:cubicBezTo>
                        <a:pt x="70926" y="25063"/>
                        <a:pt x="63530" y="27521"/>
                        <a:pt x="53216" y="27521"/>
                      </a:cubicBezTo>
                      <a:cubicBezTo>
                        <a:pt x="44757" y="27521"/>
                        <a:pt x="34335" y="25868"/>
                        <a:pt x="24420" y="19848"/>
                      </a:cubicBezTo>
                      <a:cubicBezTo>
                        <a:pt x="10645" y="11490"/>
                        <a:pt x="1" y="1"/>
                        <a:pt x="1" y="1"/>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85;p24">
                  <a:extLst>
                    <a:ext uri="{FF2B5EF4-FFF2-40B4-BE49-F238E27FC236}">
                      <a16:creationId xmlns:a16="http://schemas.microsoft.com/office/drawing/2014/main" id="{C9673E04-C667-E365-A7DA-5A8A29F5F317}"/>
                    </a:ext>
                  </a:extLst>
                </p:cNvPr>
                <p:cNvSpPr txBox="1"/>
                <p:nvPr/>
              </p:nvSpPr>
              <p:spPr>
                <a:xfrm>
                  <a:off x="4295788" y="3815225"/>
                  <a:ext cx="501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04</a:t>
                  </a:r>
                  <a:endParaRPr sz="2000">
                    <a:solidFill>
                      <a:srgbClr val="FFFFFF"/>
                    </a:solidFill>
                  </a:endParaRPr>
                </a:p>
              </p:txBody>
            </p:sp>
          </p:grpSp>
          <p:sp>
            <p:nvSpPr>
              <p:cNvPr id="156" name="TextBox 33">
                <a:extLst>
                  <a:ext uri="{FF2B5EF4-FFF2-40B4-BE49-F238E27FC236}">
                    <a16:creationId xmlns:a16="http://schemas.microsoft.com/office/drawing/2014/main" id="{F66EFAFA-5275-0514-19BD-2FD14C9E2DDD}"/>
                  </a:ext>
                </a:extLst>
              </p:cNvPr>
              <p:cNvSpPr txBox="1"/>
              <p:nvPr/>
            </p:nvSpPr>
            <p:spPr>
              <a:xfrm>
                <a:off x="13672800" y="8067911"/>
                <a:ext cx="3169082" cy="1313938"/>
              </a:xfrm>
              <a:prstGeom prst="rect">
                <a:avLst/>
              </a:prstGeom>
            </p:spPr>
            <p:txBody>
              <a:bodyPr wrap="square" lIns="0" tIns="0" rIns="0" bIns="0" rtlCol="0" anchor="t">
                <a:spAutoFit/>
              </a:bodyPr>
              <a:lstStyle/>
              <a:p>
                <a:pPr algn="ctr"/>
                <a:r>
                  <a:rPr lang="en-IN" sz="2600" b="1">
                    <a:latin typeface="Arial" panose="020B0604020202020204" pitchFamily="34" charset="0"/>
                    <a:cs typeface="Arial" panose="020B0604020202020204" pitchFamily="34" charset="0"/>
                  </a:rPr>
                  <a:t>Undermines Advertising Impact</a:t>
                </a:r>
                <a:endParaRPr lang="en-US" sz="2600" b="1">
                  <a:latin typeface="Arial" panose="020B0604020202020204" pitchFamily="34" charset="0"/>
                  <a:ea typeface="DM Sans Bold"/>
                  <a:cs typeface="Arial" panose="020B0604020202020204" pitchFamily="34" charset="0"/>
                  <a:sym typeface="DM Sans Bold"/>
                </a:endParaRPr>
              </a:p>
            </p:txBody>
          </p:sp>
        </p:grpSp>
        <p:grpSp>
          <p:nvGrpSpPr>
            <p:cNvPr id="166" name="Group 165">
              <a:extLst>
                <a:ext uri="{FF2B5EF4-FFF2-40B4-BE49-F238E27FC236}">
                  <a16:creationId xmlns:a16="http://schemas.microsoft.com/office/drawing/2014/main" id="{E3D4E136-5277-2A1A-BB35-66001A63DCA9}"/>
                </a:ext>
              </a:extLst>
            </p:cNvPr>
            <p:cNvGrpSpPr/>
            <p:nvPr/>
          </p:nvGrpSpPr>
          <p:grpSpPr>
            <a:xfrm>
              <a:off x="1649749" y="4206189"/>
              <a:ext cx="6236108" cy="4818806"/>
              <a:chOff x="1176491" y="3479599"/>
              <a:chExt cx="6826342" cy="5274895"/>
            </a:xfrm>
          </p:grpSpPr>
          <p:grpSp>
            <p:nvGrpSpPr>
              <p:cNvPr id="121" name="Google Shape;692;p24">
                <a:extLst>
                  <a:ext uri="{FF2B5EF4-FFF2-40B4-BE49-F238E27FC236}">
                    <a16:creationId xmlns:a16="http://schemas.microsoft.com/office/drawing/2014/main" id="{ACDE8975-CBC5-8C94-4EA0-1888CA4576BF}"/>
                  </a:ext>
                </a:extLst>
              </p:cNvPr>
              <p:cNvGrpSpPr/>
              <p:nvPr/>
            </p:nvGrpSpPr>
            <p:grpSpPr>
              <a:xfrm>
                <a:off x="4392172" y="3479599"/>
                <a:ext cx="3610661" cy="5274895"/>
                <a:chOff x="2838328" y="2228925"/>
                <a:chExt cx="1265485" cy="1848775"/>
              </a:xfrm>
            </p:grpSpPr>
            <p:cxnSp>
              <p:nvCxnSpPr>
                <p:cNvPr id="124" name="Google Shape;695;p24">
                  <a:extLst>
                    <a:ext uri="{FF2B5EF4-FFF2-40B4-BE49-F238E27FC236}">
                      <a16:creationId xmlns:a16="http://schemas.microsoft.com/office/drawing/2014/main" id="{0B46854A-7657-F60F-AD93-39FE3DFF4624}"/>
                    </a:ext>
                  </a:extLst>
                </p:cNvPr>
                <p:cNvCxnSpPr>
                  <a:cxnSpLocks/>
                </p:cNvCxnSpPr>
                <p:nvPr/>
              </p:nvCxnSpPr>
              <p:spPr>
                <a:xfrm>
                  <a:off x="2838328" y="3565025"/>
                  <a:ext cx="652793" cy="0"/>
                </a:xfrm>
                <a:prstGeom prst="straightConnector1">
                  <a:avLst/>
                </a:prstGeom>
                <a:noFill/>
                <a:ln w="9525" cap="flat" cmpd="sng">
                  <a:solidFill>
                    <a:schemeClr val="accent3"/>
                  </a:solidFill>
                  <a:prstDash val="solid"/>
                  <a:round/>
                  <a:headEnd type="triangle" w="med" len="med"/>
                  <a:tailEnd type="none" w="med" len="med"/>
                </a:ln>
              </p:spPr>
            </p:cxnSp>
            <p:sp>
              <p:nvSpPr>
                <p:cNvPr id="125" name="Google Shape;696;p24">
                  <a:extLst>
                    <a:ext uri="{FF2B5EF4-FFF2-40B4-BE49-F238E27FC236}">
                      <a16:creationId xmlns:a16="http://schemas.microsoft.com/office/drawing/2014/main" id="{6B41C844-9488-ACAF-2BCA-19E5B015F9BD}"/>
                    </a:ext>
                  </a:extLst>
                </p:cNvPr>
                <p:cNvSpPr/>
                <p:nvPr/>
              </p:nvSpPr>
              <p:spPr>
                <a:xfrm>
                  <a:off x="3060813" y="2228925"/>
                  <a:ext cx="1043000" cy="1848775"/>
                </a:xfrm>
                <a:custGeom>
                  <a:avLst/>
                  <a:gdLst/>
                  <a:ahLst/>
                  <a:cxnLst/>
                  <a:rect l="l" t="t" r="r" b="b"/>
                  <a:pathLst>
                    <a:path w="41720" h="73951" extrusionOk="0">
                      <a:moveTo>
                        <a:pt x="27968" y="1"/>
                      </a:moveTo>
                      <a:cubicBezTo>
                        <a:pt x="27967" y="2"/>
                        <a:pt x="1" y="22433"/>
                        <a:pt x="9347" y="50483"/>
                      </a:cubicBezTo>
                      <a:cubicBezTo>
                        <a:pt x="15836" y="69902"/>
                        <a:pt x="41720" y="73950"/>
                        <a:pt x="41720" y="73950"/>
                      </a:cubicBezTo>
                      <a:cubicBezTo>
                        <a:pt x="41720" y="73950"/>
                        <a:pt x="22432" y="56805"/>
                        <a:pt x="22991" y="31064"/>
                      </a:cubicBezTo>
                      <a:cubicBezTo>
                        <a:pt x="23337" y="14955"/>
                        <a:pt x="27968" y="1"/>
                        <a:pt x="27968" y="1"/>
                      </a:cubicBez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97;p24">
                  <a:extLst>
                    <a:ext uri="{FF2B5EF4-FFF2-40B4-BE49-F238E27FC236}">
                      <a16:creationId xmlns:a16="http://schemas.microsoft.com/office/drawing/2014/main" id="{AFB9AF7D-615F-4FCE-39E0-45ACD2E6C778}"/>
                    </a:ext>
                  </a:extLst>
                </p:cNvPr>
                <p:cNvSpPr txBox="1"/>
                <p:nvPr/>
              </p:nvSpPr>
              <p:spPr>
                <a:xfrm>
                  <a:off x="3209288" y="3064513"/>
                  <a:ext cx="501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05</a:t>
                  </a:r>
                  <a:endParaRPr sz="2000">
                    <a:solidFill>
                      <a:srgbClr val="FFFFFF"/>
                    </a:solidFill>
                  </a:endParaRPr>
                </a:p>
              </p:txBody>
            </p:sp>
          </p:grpSp>
          <p:sp>
            <p:nvSpPr>
              <p:cNvPr id="157" name="TextBox 33">
                <a:extLst>
                  <a:ext uri="{FF2B5EF4-FFF2-40B4-BE49-F238E27FC236}">
                    <a16:creationId xmlns:a16="http://schemas.microsoft.com/office/drawing/2014/main" id="{EBA0DEF7-491C-60C3-4412-152DF1ECD534}"/>
                  </a:ext>
                </a:extLst>
              </p:cNvPr>
              <p:cNvSpPr txBox="1"/>
              <p:nvPr/>
            </p:nvSpPr>
            <p:spPr>
              <a:xfrm>
                <a:off x="1176491" y="6687979"/>
                <a:ext cx="3252588" cy="875958"/>
              </a:xfrm>
              <a:prstGeom prst="rect">
                <a:avLst/>
              </a:prstGeom>
            </p:spPr>
            <p:txBody>
              <a:bodyPr wrap="square" lIns="0" tIns="0" rIns="0" bIns="0" rtlCol="0" anchor="t">
                <a:spAutoFit/>
              </a:bodyPr>
              <a:lstStyle/>
              <a:p>
                <a:pPr algn="ctr"/>
                <a:r>
                  <a:rPr lang="en-IN" sz="2600" b="1">
                    <a:latin typeface="Arial" panose="020B0604020202020204" pitchFamily="34" charset="0"/>
                    <a:cs typeface="Arial" panose="020B0604020202020204" pitchFamily="34" charset="0"/>
                  </a:rPr>
                  <a:t>Causes Campaign Misalignment</a:t>
                </a:r>
                <a:endParaRPr lang="en-US" sz="2600" b="1">
                  <a:latin typeface="Arial" panose="020B0604020202020204" pitchFamily="34" charset="0"/>
                  <a:ea typeface="DM Sans Bold"/>
                  <a:cs typeface="Arial" panose="020B0604020202020204" pitchFamily="34" charset="0"/>
                  <a:sym typeface="DM Sans Bold"/>
                </a:endParaRPr>
              </a:p>
            </p:txBody>
          </p:sp>
        </p:grpSp>
        <p:grpSp>
          <p:nvGrpSpPr>
            <p:cNvPr id="167" name="Group 166">
              <a:extLst>
                <a:ext uri="{FF2B5EF4-FFF2-40B4-BE49-F238E27FC236}">
                  <a16:creationId xmlns:a16="http://schemas.microsoft.com/office/drawing/2014/main" id="{D4AFD351-EFC3-0848-9BE9-7EB519BA6AB3}"/>
                </a:ext>
              </a:extLst>
            </p:cNvPr>
            <p:cNvGrpSpPr/>
            <p:nvPr/>
          </p:nvGrpSpPr>
          <p:grpSpPr>
            <a:xfrm>
              <a:off x="2356948" y="2810286"/>
              <a:ext cx="6877374" cy="3433328"/>
              <a:chOff x="1950625" y="1951577"/>
              <a:chExt cx="7528303" cy="3758285"/>
            </a:xfrm>
          </p:grpSpPr>
          <p:grpSp>
            <p:nvGrpSpPr>
              <p:cNvPr id="120" name="Google Shape;686;p24">
                <a:extLst>
                  <a:ext uri="{FF2B5EF4-FFF2-40B4-BE49-F238E27FC236}">
                    <a16:creationId xmlns:a16="http://schemas.microsoft.com/office/drawing/2014/main" id="{DE0E86BF-8DDB-4DB2-ACFD-9D060EC2353F}"/>
                  </a:ext>
                </a:extLst>
              </p:cNvPr>
              <p:cNvGrpSpPr/>
              <p:nvPr/>
            </p:nvGrpSpPr>
            <p:grpSpPr>
              <a:xfrm>
                <a:off x="4038600" y="1951577"/>
                <a:ext cx="5440328" cy="3758285"/>
                <a:chOff x="2714406" y="1693375"/>
                <a:chExt cx="1906757" cy="1317225"/>
              </a:xfrm>
            </p:grpSpPr>
            <p:cxnSp>
              <p:nvCxnSpPr>
                <p:cNvPr id="129" name="Google Shape;689;p24">
                  <a:extLst>
                    <a:ext uri="{FF2B5EF4-FFF2-40B4-BE49-F238E27FC236}">
                      <a16:creationId xmlns:a16="http://schemas.microsoft.com/office/drawing/2014/main" id="{C9369ED5-0DC1-A626-8398-81913ADCD171}"/>
                    </a:ext>
                  </a:extLst>
                </p:cNvPr>
                <p:cNvCxnSpPr>
                  <a:cxnSpLocks/>
                </p:cNvCxnSpPr>
                <p:nvPr/>
              </p:nvCxnSpPr>
              <p:spPr>
                <a:xfrm>
                  <a:off x="2714406" y="2561125"/>
                  <a:ext cx="456472" cy="0"/>
                </a:xfrm>
                <a:prstGeom prst="straightConnector1">
                  <a:avLst/>
                </a:prstGeom>
                <a:noFill/>
                <a:ln w="9525" cap="flat" cmpd="sng">
                  <a:solidFill>
                    <a:schemeClr val="accent5"/>
                  </a:solidFill>
                  <a:prstDash val="solid"/>
                  <a:round/>
                  <a:headEnd type="triangle" w="med" len="med"/>
                  <a:tailEnd type="none" w="med" len="med"/>
                </a:ln>
              </p:spPr>
            </p:cxnSp>
            <p:sp>
              <p:nvSpPr>
                <p:cNvPr id="130" name="Google Shape;690;p24">
                  <a:extLst>
                    <a:ext uri="{FF2B5EF4-FFF2-40B4-BE49-F238E27FC236}">
                      <a16:creationId xmlns:a16="http://schemas.microsoft.com/office/drawing/2014/main" id="{2FBBA743-2D91-D49D-3DC9-276791C0DC3F}"/>
                    </a:ext>
                  </a:extLst>
                </p:cNvPr>
                <p:cNvSpPr/>
                <p:nvPr/>
              </p:nvSpPr>
              <p:spPr>
                <a:xfrm>
                  <a:off x="2955738" y="1693375"/>
                  <a:ext cx="1665425" cy="1317225"/>
                </a:xfrm>
                <a:custGeom>
                  <a:avLst/>
                  <a:gdLst/>
                  <a:ahLst/>
                  <a:cxnLst/>
                  <a:rect l="l" t="t" r="r" b="b"/>
                  <a:pathLst>
                    <a:path w="66617" h="52689" extrusionOk="0">
                      <a:moveTo>
                        <a:pt x="44789" y="1"/>
                      </a:moveTo>
                      <a:cubicBezTo>
                        <a:pt x="34527" y="1"/>
                        <a:pt x="22598" y="2750"/>
                        <a:pt x="13586" y="12922"/>
                      </a:cubicBezTo>
                      <a:cubicBezTo>
                        <a:pt x="1" y="28245"/>
                        <a:pt x="9442" y="52689"/>
                        <a:pt x="9442" y="52689"/>
                      </a:cubicBezTo>
                      <a:cubicBezTo>
                        <a:pt x="9442" y="52689"/>
                        <a:pt x="14645" y="27400"/>
                        <a:pt x="37220" y="15017"/>
                      </a:cubicBezTo>
                      <a:cubicBezTo>
                        <a:pt x="51352" y="7266"/>
                        <a:pt x="66616" y="3802"/>
                        <a:pt x="66616" y="3802"/>
                      </a:cubicBezTo>
                      <a:cubicBezTo>
                        <a:pt x="66616" y="3802"/>
                        <a:pt x="56855" y="1"/>
                        <a:pt x="4478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91;p24">
                  <a:extLst>
                    <a:ext uri="{FF2B5EF4-FFF2-40B4-BE49-F238E27FC236}">
                      <a16:creationId xmlns:a16="http://schemas.microsoft.com/office/drawing/2014/main" id="{9012BEBC-3BD9-B870-720C-2A75DBB76215}"/>
                    </a:ext>
                  </a:extLst>
                </p:cNvPr>
                <p:cNvSpPr txBox="1"/>
                <p:nvPr/>
              </p:nvSpPr>
              <p:spPr>
                <a:xfrm>
                  <a:off x="3288188" y="1842875"/>
                  <a:ext cx="501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06</a:t>
                  </a:r>
                  <a:endParaRPr sz="2000">
                    <a:solidFill>
                      <a:srgbClr val="FFFFFF"/>
                    </a:solidFill>
                  </a:endParaRPr>
                </a:p>
              </p:txBody>
            </p:sp>
          </p:grpSp>
          <p:sp>
            <p:nvSpPr>
              <p:cNvPr id="159" name="TextBox 33">
                <a:extLst>
                  <a:ext uri="{FF2B5EF4-FFF2-40B4-BE49-F238E27FC236}">
                    <a16:creationId xmlns:a16="http://schemas.microsoft.com/office/drawing/2014/main" id="{40800E92-A083-DD9C-9955-F20B1B60DDB7}"/>
                  </a:ext>
                </a:extLst>
              </p:cNvPr>
              <p:cNvSpPr txBox="1"/>
              <p:nvPr/>
            </p:nvSpPr>
            <p:spPr>
              <a:xfrm>
                <a:off x="1950625" y="3680014"/>
                <a:ext cx="2666013" cy="1313938"/>
              </a:xfrm>
              <a:prstGeom prst="rect">
                <a:avLst/>
              </a:prstGeom>
            </p:spPr>
            <p:txBody>
              <a:bodyPr wrap="square" lIns="0" tIns="0" rIns="0" bIns="0" rtlCol="0" anchor="t">
                <a:spAutoFit/>
              </a:bodyPr>
              <a:lstStyle/>
              <a:p>
                <a:pPr algn="ctr"/>
                <a:r>
                  <a:rPr lang="en-IN" sz="2600" b="1">
                    <a:latin typeface="Arial" panose="020B0604020202020204" pitchFamily="34" charset="0"/>
                    <a:cs typeface="Arial" panose="020B0604020202020204" pitchFamily="34" charset="0"/>
                  </a:rPr>
                  <a:t>Complicates Data Integration</a:t>
                </a:r>
                <a:endParaRPr lang="en-US" sz="2600" b="1">
                  <a:latin typeface="Arial" panose="020B0604020202020204" pitchFamily="34" charset="0"/>
                  <a:ea typeface="DM Sans Bold"/>
                  <a:cs typeface="Arial" panose="020B0604020202020204" pitchFamily="34" charset="0"/>
                  <a:sym typeface="DM Sans Bold"/>
                </a:endParaRPr>
              </a:p>
            </p:txBody>
          </p:sp>
        </p:grpSp>
        <p:grpSp>
          <p:nvGrpSpPr>
            <p:cNvPr id="168" name="Group 167">
              <a:extLst>
                <a:ext uri="{FF2B5EF4-FFF2-40B4-BE49-F238E27FC236}">
                  <a16:creationId xmlns:a16="http://schemas.microsoft.com/office/drawing/2014/main" id="{32CB76A6-070A-767D-F0B4-064FD60DA691}"/>
                </a:ext>
              </a:extLst>
            </p:cNvPr>
            <p:cNvGrpSpPr/>
            <p:nvPr/>
          </p:nvGrpSpPr>
          <p:grpSpPr>
            <a:xfrm>
              <a:off x="2808280" y="1696469"/>
              <a:ext cx="8542512" cy="2730945"/>
              <a:chOff x="2444674" y="732340"/>
              <a:chExt cx="9351042" cy="2989423"/>
            </a:xfrm>
          </p:grpSpPr>
          <p:grpSp>
            <p:nvGrpSpPr>
              <p:cNvPr id="116" name="Google Shape;662;p24">
                <a:extLst>
                  <a:ext uri="{FF2B5EF4-FFF2-40B4-BE49-F238E27FC236}">
                    <a16:creationId xmlns:a16="http://schemas.microsoft.com/office/drawing/2014/main" id="{9F2607EE-AD7C-8C92-4277-EC3971EF1AF9}"/>
                  </a:ext>
                </a:extLst>
              </p:cNvPr>
              <p:cNvGrpSpPr/>
              <p:nvPr/>
            </p:nvGrpSpPr>
            <p:grpSpPr>
              <a:xfrm>
                <a:off x="5341001" y="732340"/>
                <a:ext cx="6454715" cy="2989423"/>
                <a:chOff x="3170878" y="1266050"/>
                <a:chExt cx="2262285" cy="1047750"/>
              </a:xfrm>
            </p:grpSpPr>
            <p:cxnSp>
              <p:nvCxnSpPr>
                <p:cNvPr id="149" name="Google Shape;665;p24">
                  <a:extLst>
                    <a:ext uri="{FF2B5EF4-FFF2-40B4-BE49-F238E27FC236}">
                      <a16:creationId xmlns:a16="http://schemas.microsoft.com/office/drawing/2014/main" id="{9C2F5412-6F4D-A9EB-2EA6-CFD61C288D51}"/>
                    </a:ext>
                  </a:extLst>
                </p:cNvPr>
                <p:cNvCxnSpPr>
                  <a:cxnSpLocks/>
                </p:cNvCxnSpPr>
                <p:nvPr/>
              </p:nvCxnSpPr>
              <p:spPr>
                <a:xfrm>
                  <a:off x="3170878" y="1557225"/>
                  <a:ext cx="651000" cy="0"/>
                </a:xfrm>
                <a:prstGeom prst="straightConnector1">
                  <a:avLst/>
                </a:prstGeom>
                <a:noFill/>
                <a:ln w="9525" cap="flat" cmpd="sng">
                  <a:solidFill>
                    <a:schemeClr val="accent1"/>
                  </a:solidFill>
                  <a:prstDash val="solid"/>
                  <a:round/>
                  <a:headEnd type="triangle" w="med" len="med"/>
                  <a:tailEnd type="none" w="med" len="med"/>
                </a:ln>
              </p:spPr>
            </p:cxnSp>
            <p:sp>
              <p:nvSpPr>
                <p:cNvPr id="150" name="Google Shape;666;p24">
                  <a:extLst>
                    <a:ext uri="{FF2B5EF4-FFF2-40B4-BE49-F238E27FC236}">
                      <a16:creationId xmlns:a16="http://schemas.microsoft.com/office/drawing/2014/main" id="{8A2B93F7-34BD-6110-5621-7AAE3CA80F2F}"/>
                    </a:ext>
                  </a:extLst>
                </p:cNvPr>
                <p:cNvSpPr/>
                <p:nvPr/>
              </p:nvSpPr>
              <p:spPr>
                <a:xfrm>
                  <a:off x="3659988" y="1266050"/>
                  <a:ext cx="1773175" cy="1047750"/>
                </a:xfrm>
                <a:custGeom>
                  <a:avLst/>
                  <a:gdLst/>
                  <a:ahLst/>
                  <a:cxnLst/>
                  <a:rect l="l" t="t" r="r" b="b"/>
                  <a:pathLst>
                    <a:path w="70927" h="41910" extrusionOk="0">
                      <a:moveTo>
                        <a:pt x="31105" y="1"/>
                      </a:moveTo>
                      <a:cubicBezTo>
                        <a:pt x="13584" y="1"/>
                        <a:pt x="1" y="16846"/>
                        <a:pt x="1" y="16846"/>
                      </a:cubicBezTo>
                      <a:cubicBezTo>
                        <a:pt x="1" y="16846"/>
                        <a:pt x="7397" y="14388"/>
                        <a:pt x="17711" y="14388"/>
                      </a:cubicBezTo>
                      <a:cubicBezTo>
                        <a:pt x="26170" y="14388"/>
                        <a:pt x="36592" y="16042"/>
                        <a:pt x="46507" y="22061"/>
                      </a:cubicBezTo>
                      <a:cubicBezTo>
                        <a:pt x="60282" y="30420"/>
                        <a:pt x="70926" y="41909"/>
                        <a:pt x="70926" y="41909"/>
                      </a:cubicBezTo>
                      <a:cubicBezTo>
                        <a:pt x="70926" y="41909"/>
                        <a:pt x="65485" y="6464"/>
                        <a:pt x="36505" y="547"/>
                      </a:cubicBezTo>
                      <a:cubicBezTo>
                        <a:pt x="34672" y="171"/>
                        <a:pt x="32869" y="1"/>
                        <a:pt x="31105" y="1"/>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67;p24">
                  <a:extLst>
                    <a:ext uri="{FF2B5EF4-FFF2-40B4-BE49-F238E27FC236}">
                      <a16:creationId xmlns:a16="http://schemas.microsoft.com/office/drawing/2014/main" id="{ED0BC82F-ED14-E0B8-F5EB-B4D3DD124EDE}"/>
                    </a:ext>
                  </a:extLst>
                </p:cNvPr>
                <p:cNvSpPr txBox="1"/>
                <p:nvPr/>
              </p:nvSpPr>
              <p:spPr>
                <a:xfrm>
                  <a:off x="4295788" y="1296775"/>
                  <a:ext cx="501600" cy="39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Fira Sans Extra Condensed Medium"/>
                      <a:ea typeface="Fira Sans Extra Condensed Medium"/>
                      <a:cs typeface="Fira Sans Extra Condensed Medium"/>
                      <a:sym typeface="Fira Sans Extra Condensed Medium"/>
                    </a:rPr>
                    <a:t>01</a:t>
                  </a:r>
                  <a:endParaRPr sz="2000">
                    <a:solidFill>
                      <a:srgbClr val="FFFFFF"/>
                    </a:solidFill>
                  </a:endParaRPr>
                </a:p>
              </p:txBody>
            </p:sp>
          </p:grpSp>
          <p:sp>
            <p:nvSpPr>
              <p:cNvPr id="161" name="TextBox 33">
                <a:extLst>
                  <a:ext uri="{FF2B5EF4-FFF2-40B4-BE49-F238E27FC236}">
                    <a16:creationId xmlns:a16="http://schemas.microsoft.com/office/drawing/2014/main" id="{384E86F6-8D39-544A-9B05-FA2DE8D39E08}"/>
                  </a:ext>
                </a:extLst>
              </p:cNvPr>
              <p:cNvSpPr txBox="1"/>
              <p:nvPr/>
            </p:nvSpPr>
            <p:spPr>
              <a:xfrm>
                <a:off x="2444674" y="740266"/>
                <a:ext cx="2889326" cy="1313938"/>
              </a:xfrm>
              <a:prstGeom prst="rect">
                <a:avLst/>
              </a:prstGeom>
            </p:spPr>
            <p:txBody>
              <a:bodyPr wrap="square" lIns="0" tIns="0" rIns="0" bIns="0" rtlCol="0" anchor="t">
                <a:spAutoFit/>
              </a:bodyPr>
              <a:lstStyle/>
              <a:p>
                <a:pPr algn="ctr"/>
                <a:r>
                  <a:rPr lang="en-IN" sz="2600" b="1" dirty="0">
                    <a:latin typeface="Arial" panose="020B0604020202020204" pitchFamily="34" charset="0"/>
                    <a:cs typeface="Arial" panose="020B0604020202020204" pitchFamily="34" charset="0"/>
                  </a:rPr>
                  <a:t>Increases Operational Costs</a:t>
                </a:r>
                <a:endParaRPr lang="en-US" sz="2600" b="1" dirty="0">
                  <a:latin typeface="Arial" panose="020B0604020202020204" pitchFamily="34" charset="0"/>
                  <a:ea typeface="DM Sans Bold"/>
                  <a:cs typeface="Arial" panose="020B0604020202020204" pitchFamily="34" charset="0"/>
                  <a:sym typeface="DM Sans Bold"/>
                </a:endParaRPr>
              </a:p>
            </p:txBody>
          </p:sp>
        </p:grpSp>
      </p:grpSp>
      <p:sp>
        <p:nvSpPr>
          <p:cNvPr id="175" name="Freeform 5">
            <a:extLst>
              <a:ext uri="{FF2B5EF4-FFF2-40B4-BE49-F238E27FC236}">
                <a16:creationId xmlns:a16="http://schemas.microsoft.com/office/drawing/2014/main" id="{FBD13FF0-C67D-C67B-391A-CCD18B99775B}"/>
              </a:ext>
            </a:extLst>
          </p:cNvPr>
          <p:cNvSpPr/>
          <p:nvPr/>
        </p:nvSpPr>
        <p:spPr>
          <a:xfrm>
            <a:off x="2469280" y="977425"/>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6" name="TextBox 20">
            <a:extLst>
              <a:ext uri="{FF2B5EF4-FFF2-40B4-BE49-F238E27FC236}">
                <a16:creationId xmlns:a16="http://schemas.microsoft.com/office/drawing/2014/main" id="{B2EC99B7-5262-DC32-F128-9505D1325AD4}"/>
              </a:ext>
            </a:extLst>
          </p:cNvPr>
          <p:cNvSpPr txBox="1"/>
          <p:nvPr/>
        </p:nvSpPr>
        <p:spPr>
          <a:xfrm>
            <a:off x="3959182" y="1286556"/>
            <a:ext cx="11734798" cy="615553"/>
          </a:xfrm>
          <a:prstGeom prst="rect">
            <a:avLst/>
          </a:prstGeom>
        </p:spPr>
        <p:txBody>
          <a:bodyPr wrap="square" lIns="0" tIns="0" rIns="0" bIns="0" rtlCol="0" anchor="t">
            <a:spAutoFit/>
          </a:bodyPr>
          <a:lstStyle/>
          <a:p>
            <a:pPr algn="ctr">
              <a:spcBef>
                <a:spcPct val="0"/>
              </a:spcBef>
            </a:pPr>
            <a:r>
              <a:rPr lang="en-US" sz="4000" b="1" dirty="0">
                <a:solidFill>
                  <a:srgbClr val="25235B"/>
                </a:solidFill>
                <a:latin typeface="Arial" panose="020B0604020202020204" pitchFamily="34" charset="0"/>
                <a:ea typeface="Now Bold"/>
                <a:cs typeface="Arial" panose="020B0604020202020204" pitchFamily="34" charset="0"/>
                <a:sym typeface="Now Bold"/>
              </a:rPr>
              <a:t>THE PROBLEM: </a:t>
            </a:r>
            <a:r>
              <a:rPr lang="en-US" sz="4000" b="1" dirty="0">
                <a:solidFill>
                  <a:srgbClr val="FF4F01"/>
                </a:solidFill>
                <a:latin typeface="Arial" panose="020B0604020202020204" pitchFamily="34" charset="0"/>
                <a:ea typeface="Now Bold"/>
                <a:cs typeface="Arial" panose="020B0604020202020204" pitchFamily="34" charset="0"/>
                <a:sym typeface="Now Bold"/>
              </a:rPr>
              <a:t>INCONSISTENT</a:t>
            </a:r>
            <a:r>
              <a:rPr lang="en-US" sz="4000" b="1" dirty="0">
                <a:solidFill>
                  <a:srgbClr val="25235B"/>
                </a:solidFill>
                <a:latin typeface="Arial" panose="020B0604020202020204" pitchFamily="34" charset="0"/>
                <a:ea typeface="Now Bold"/>
                <a:cs typeface="Arial" panose="020B0604020202020204" pitchFamily="34" charset="0"/>
                <a:sym typeface="Now Bold"/>
              </a:rPr>
              <a:t> BRAND DATA</a:t>
            </a:r>
            <a:endParaRPr lang="en-US" sz="4000" b="1" dirty="0">
              <a:solidFill>
                <a:srgbClr val="FF4F01"/>
              </a:solidFill>
              <a:latin typeface="Arial" panose="020B0604020202020204" pitchFamily="34" charset="0"/>
              <a:ea typeface="Now Bold"/>
              <a:cs typeface="Arial" panose="020B0604020202020204" pitchFamily="34" charset="0"/>
              <a:sym typeface="Now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33136-C7A0-A3B7-60CA-C661238E472C}"/>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6B702EF1-DBA9-87A0-4F49-5B7744106C29}"/>
              </a:ext>
            </a:extLst>
          </p:cNvPr>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EC740A75-4E95-7F49-8539-F7CB7266793E}"/>
              </a:ext>
            </a:extLst>
          </p:cNvPr>
          <p:cNvSpPr/>
          <p:nvPr/>
        </p:nvSpPr>
        <p:spPr>
          <a:xfrm>
            <a:off x="-3200434" y="7308743"/>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1F0A61E0-DDC4-C3B6-BA11-11F6D3F64178}"/>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5" name="TextBox 20">
            <a:extLst>
              <a:ext uri="{FF2B5EF4-FFF2-40B4-BE49-F238E27FC236}">
                <a16:creationId xmlns:a16="http://schemas.microsoft.com/office/drawing/2014/main" id="{3DDC8DDE-AE5C-BA8F-8E36-691E3938B0AD}"/>
              </a:ext>
            </a:extLst>
          </p:cNvPr>
          <p:cNvSpPr txBox="1"/>
          <p:nvPr/>
        </p:nvSpPr>
        <p:spPr>
          <a:xfrm>
            <a:off x="3997214" y="1044003"/>
            <a:ext cx="11734798" cy="1077218"/>
          </a:xfrm>
          <a:prstGeom prst="rect">
            <a:avLst/>
          </a:prstGeom>
        </p:spPr>
        <p:txBody>
          <a:bodyPr wrap="square" lIns="0" tIns="0" rIns="0" bIns="0" rtlCol="0" anchor="t">
            <a:spAutoFit/>
          </a:bodyPr>
          <a:lstStyle/>
          <a:p>
            <a:pPr>
              <a:lnSpc>
                <a:spcPts val="9625"/>
              </a:lnSpc>
              <a:spcBef>
                <a:spcPct val="0"/>
              </a:spcBef>
            </a:pPr>
            <a:r>
              <a:rPr lang="en-US" sz="4000" b="1" dirty="0">
                <a:solidFill>
                  <a:srgbClr val="25235B"/>
                </a:solidFill>
                <a:latin typeface="Arial" panose="020B0604020202020204" pitchFamily="34" charset="0"/>
                <a:ea typeface="Now Bold"/>
                <a:cs typeface="Arial" panose="020B0604020202020204" pitchFamily="34" charset="0"/>
                <a:sym typeface="Now Bold"/>
              </a:rPr>
              <a:t>THE SOLUTION: </a:t>
            </a:r>
            <a:r>
              <a:rPr lang="en-US" sz="4000" b="1" dirty="0">
                <a:solidFill>
                  <a:srgbClr val="FF4F01"/>
                </a:solidFill>
                <a:latin typeface="Arial" panose="020B0604020202020204" pitchFamily="34" charset="0"/>
                <a:ea typeface="Now Bold"/>
                <a:cs typeface="Arial" panose="020B0604020202020204" pitchFamily="34" charset="0"/>
                <a:sym typeface="Now Bold"/>
              </a:rPr>
              <a:t>UNIFYING</a:t>
            </a:r>
            <a:r>
              <a:rPr lang="en-US" sz="4000" b="1" dirty="0">
                <a:solidFill>
                  <a:srgbClr val="25235B"/>
                </a:solidFill>
                <a:latin typeface="Arial" panose="020B0604020202020204" pitchFamily="34" charset="0"/>
                <a:ea typeface="Now Bold"/>
                <a:cs typeface="Arial" panose="020B0604020202020204" pitchFamily="34" charset="0"/>
                <a:sym typeface="Now Bold"/>
              </a:rPr>
              <a:t> BRAND NAMES </a:t>
            </a:r>
            <a:endParaRPr lang="en-US" sz="4000" b="1" dirty="0">
              <a:solidFill>
                <a:srgbClr val="FF4F01"/>
              </a:solidFill>
              <a:latin typeface="Arial" panose="020B0604020202020204" pitchFamily="34" charset="0"/>
              <a:ea typeface="Now Bold"/>
              <a:cs typeface="Arial" panose="020B0604020202020204" pitchFamily="34" charset="0"/>
              <a:sym typeface="Now Bold"/>
            </a:endParaRPr>
          </a:p>
        </p:txBody>
      </p:sp>
      <p:sp>
        <p:nvSpPr>
          <p:cNvPr id="2" name="AutoShape 2">
            <a:extLst>
              <a:ext uri="{FF2B5EF4-FFF2-40B4-BE49-F238E27FC236}">
                <a16:creationId xmlns:a16="http://schemas.microsoft.com/office/drawing/2014/main" id="{EA75EAA3-96B6-E3EB-A1F4-6E6530C8FF48}"/>
              </a:ext>
            </a:extLst>
          </p:cNvPr>
          <p:cNvSpPr/>
          <p:nvPr/>
        </p:nvSpPr>
        <p:spPr>
          <a:xfrm>
            <a:off x="7159728" y="3574441"/>
            <a:ext cx="0" cy="4676296"/>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52" name="Google Shape;704;p25">
            <a:extLst>
              <a:ext uri="{FF2B5EF4-FFF2-40B4-BE49-F238E27FC236}">
                <a16:creationId xmlns:a16="http://schemas.microsoft.com/office/drawing/2014/main" id="{158B84E3-D080-03CB-D12A-D9B311562F03}"/>
              </a:ext>
            </a:extLst>
          </p:cNvPr>
          <p:cNvCxnSpPr>
            <a:stCxn id="54" idx="3"/>
          </p:cNvCxnSpPr>
          <p:nvPr/>
        </p:nvCxnSpPr>
        <p:spPr>
          <a:xfrm>
            <a:off x="5498709" y="4954873"/>
            <a:ext cx="1126668" cy="0"/>
          </a:xfrm>
          <a:prstGeom prst="straightConnector1">
            <a:avLst/>
          </a:prstGeom>
          <a:noFill/>
          <a:ln w="9525" cap="flat" cmpd="sng">
            <a:solidFill>
              <a:schemeClr val="accent4"/>
            </a:solidFill>
            <a:prstDash val="solid"/>
            <a:round/>
            <a:headEnd type="oval" w="med" len="med"/>
            <a:tailEnd type="none" w="med" len="med"/>
          </a:ln>
        </p:spPr>
      </p:cxnSp>
      <p:sp>
        <p:nvSpPr>
          <p:cNvPr id="53" name="Google Shape;706;p25">
            <a:extLst>
              <a:ext uri="{FF2B5EF4-FFF2-40B4-BE49-F238E27FC236}">
                <a16:creationId xmlns:a16="http://schemas.microsoft.com/office/drawing/2014/main" id="{B0F03721-DE26-6198-6D04-7AD0553A5C9F}"/>
              </a:ext>
            </a:extLst>
          </p:cNvPr>
          <p:cNvSpPr/>
          <p:nvPr/>
        </p:nvSpPr>
        <p:spPr>
          <a:xfrm rot="21408085">
            <a:off x="6197513" y="3292774"/>
            <a:ext cx="3326573" cy="4182104"/>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05;p25">
            <a:extLst>
              <a:ext uri="{FF2B5EF4-FFF2-40B4-BE49-F238E27FC236}">
                <a16:creationId xmlns:a16="http://schemas.microsoft.com/office/drawing/2014/main" id="{4E9CE969-ADE5-A5F1-F3D7-6CAAE2643E53}"/>
              </a:ext>
            </a:extLst>
          </p:cNvPr>
          <p:cNvSpPr txBox="1"/>
          <p:nvPr/>
        </p:nvSpPr>
        <p:spPr>
          <a:xfrm>
            <a:off x="1823877" y="4536029"/>
            <a:ext cx="3674832" cy="8376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Cleaning</a:t>
            </a:r>
            <a:endParaRPr sz="4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cxnSp>
        <p:nvCxnSpPr>
          <p:cNvPr id="41" name="Google Shape;717;p25">
            <a:extLst>
              <a:ext uri="{FF2B5EF4-FFF2-40B4-BE49-F238E27FC236}">
                <a16:creationId xmlns:a16="http://schemas.microsoft.com/office/drawing/2014/main" id="{7753096A-CCF7-BF54-6DDA-615F33580E1E}"/>
              </a:ext>
            </a:extLst>
          </p:cNvPr>
          <p:cNvCxnSpPr>
            <a:cxnSpLocks/>
            <a:stCxn id="43" idx="1"/>
          </p:cNvCxnSpPr>
          <p:nvPr/>
        </p:nvCxnSpPr>
        <p:spPr>
          <a:xfrm flipH="1">
            <a:off x="10566665" y="3622069"/>
            <a:ext cx="1077529"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43" name="Google Shape;718;p25">
            <a:extLst>
              <a:ext uri="{FF2B5EF4-FFF2-40B4-BE49-F238E27FC236}">
                <a16:creationId xmlns:a16="http://schemas.microsoft.com/office/drawing/2014/main" id="{DC45D3E8-4311-1E9A-23DB-1EF72235BA83}"/>
              </a:ext>
            </a:extLst>
          </p:cNvPr>
          <p:cNvSpPr txBox="1"/>
          <p:nvPr/>
        </p:nvSpPr>
        <p:spPr>
          <a:xfrm>
            <a:off x="11644194" y="3203225"/>
            <a:ext cx="4508109" cy="8376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Similarity</a:t>
            </a:r>
            <a:endParaRPr sz="4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grpSp>
        <p:nvGrpSpPr>
          <p:cNvPr id="10" name="Google Shape;721;p25">
            <a:extLst>
              <a:ext uri="{FF2B5EF4-FFF2-40B4-BE49-F238E27FC236}">
                <a16:creationId xmlns:a16="http://schemas.microsoft.com/office/drawing/2014/main" id="{3441473A-6759-958B-C5BA-300E966DF7E5}"/>
              </a:ext>
            </a:extLst>
          </p:cNvPr>
          <p:cNvGrpSpPr/>
          <p:nvPr/>
        </p:nvGrpSpPr>
        <p:grpSpPr>
          <a:xfrm>
            <a:off x="7203930" y="4604848"/>
            <a:ext cx="644671" cy="700053"/>
            <a:chOff x="507625" y="1500293"/>
            <a:chExt cx="330613" cy="359015"/>
          </a:xfrm>
        </p:grpSpPr>
        <p:sp>
          <p:nvSpPr>
            <p:cNvPr id="39" name="Google Shape;722;p25">
              <a:extLst>
                <a:ext uri="{FF2B5EF4-FFF2-40B4-BE49-F238E27FC236}">
                  <a16:creationId xmlns:a16="http://schemas.microsoft.com/office/drawing/2014/main" id="{F9CAD029-A66C-2447-237E-E498ABD902F5}"/>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3;p25">
              <a:extLst>
                <a:ext uri="{FF2B5EF4-FFF2-40B4-BE49-F238E27FC236}">
                  <a16:creationId xmlns:a16="http://schemas.microsoft.com/office/drawing/2014/main" id="{E26A5531-DE51-1E75-068B-D9A0400ACF42}"/>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26;p25">
            <a:extLst>
              <a:ext uri="{FF2B5EF4-FFF2-40B4-BE49-F238E27FC236}">
                <a16:creationId xmlns:a16="http://schemas.microsoft.com/office/drawing/2014/main" id="{2C84A382-97FF-3BF3-285D-C25B12041476}"/>
              </a:ext>
            </a:extLst>
          </p:cNvPr>
          <p:cNvSpPr/>
          <p:nvPr/>
        </p:nvSpPr>
        <p:spPr>
          <a:xfrm rot="21408085">
            <a:off x="6725017" y="6764604"/>
            <a:ext cx="4936137" cy="2261997"/>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729;p25">
            <a:extLst>
              <a:ext uri="{FF2B5EF4-FFF2-40B4-BE49-F238E27FC236}">
                <a16:creationId xmlns:a16="http://schemas.microsoft.com/office/drawing/2014/main" id="{169D3D17-301D-2399-F6AE-D15ECD7D7440}"/>
              </a:ext>
            </a:extLst>
          </p:cNvPr>
          <p:cNvGrpSpPr/>
          <p:nvPr/>
        </p:nvGrpSpPr>
        <p:grpSpPr>
          <a:xfrm>
            <a:off x="8757780" y="7845164"/>
            <a:ext cx="772426" cy="693418"/>
            <a:chOff x="1865381" y="4277506"/>
            <a:chExt cx="396131" cy="355612"/>
          </a:xfrm>
        </p:grpSpPr>
        <p:sp>
          <p:nvSpPr>
            <p:cNvPr id="13" name="Google Shape;730;p25">
              <a:extLst>
                <a:ext uri="{FF2B5EF4-FFF2-40B4-BE49-F238E27FC236}">
                  <a16:creationId xmlns:a16="http://schemas.microsoft.com/office/drawing/2014/main" id="{D7011BDD-0DDB-7793-DB8A-3346CBB96FC1}"/>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1;p25">
              <a:extLst>
                <a:ext uri="{FF2B5EF4-FFF2-40B4-BE49-F238E27FC236}">
                  <a16:creationId xmlns:a16="http://schemas.microsoft.com/office/drawing/2014/main" id="{C292A105-3AC6-C41E-BD40-1F6D9DAAE134}"/>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2;p25">
              <a:extLst>
                <a:ext uri="{FF2B5EF4-FFF2-40B4-BE49-F238E27FC236}">
                  <a16:creationId xmlns:a16="http://schemas.microsoft.com/office/drawing/2014/main" id="{713826A9-6CA2-1C83-FAE6-11CF81B9B3CB}"/>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3;p25">
              <a:extLst>
                <a:ext uri="{FF2B5EF4-FFF2-40B4-BE49-F238E27FC236}">
                  <a16:creationId xmlns:a16="http://schemas.microsoft.com/office/drawing/2014/main" id="{EA120F63-7F91-A0BE-BBA7-51E3BF6B22D7}"/>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4;p25">
              <a:extLst>
                <a:ext uri="{FF2B5EF4-FFF2-40B4-BE49-F238E27FC236}">
                  <a16:creationId xmlns:a16="http://schemas.microsoft.com/office/drawing/2014/main" id="{C52FF5E0-37F9-020C-D7F2-71FF4B0887B9}"/>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5;p25">
              <a:extLst>
                <a:ext uri="{FF2B5EF4-FFF2-40B4-BE49-F238E27FC236}">
                  <a16:creationId xmlns:a16="http://schemas.microsoft.com/office/drawing/2014/main" id="{4E348B81-ED27-187A-10CE-08D428641473}"/>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TextBox 33">
            <a:extLst>
              <a:ext uri="{FF2B5EF4-FFF2-40B4-BE49-F238E27FC236}">
                <a16:creationId xmlns:a16="http://schemas.microsoft.com/office/drawing/2014/main" id="{A12AC901-1888-6A60-CB58-07F7680E993A}"/>
              </a:ext>
            </a:extLst>
          </p:cNvPr>
          <p:cNvSpPr txBox="1"/>
          <p:nvPr/>
        </p:nvSpPr>
        <p:spPr>
          <a:xfrm>
            <a:off x="7983379" y="5680202"/>
            <a:ext cx="2299090" cy="861774"/>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59" name="Google Shape;719;p25">
            <a:extLst>
              <a:ext uri="{FF2B5EF4-FFF2-40B4-BE49-F238E27FC236}">
                <a16:creationId xmlns:a16="http://schemas.microsoft.com/office/drawing/2014/main" id="{0BA0ECE2-AD06-1EAA-C4D3-E89FFA0D2E4D}"/>
              </a:ext>
            </a:extLst>
          </p:cNvPr>
          <p:cNvSpPr/>
          <p:nvPr/>
        </p:nvSpPr>
        <p:spPr>
          <a:xfrm rot="21408085">
            <a:off x="9256702" y="3142904"/>
            <a:ext cx="2746145" cy="4342933"/>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08;p25">
            <a:extLst>
              <a:ext uri="{FF2B5EF4-FFF2-40B4-BE49-F238E27FC236}">
                <a16:creationId xmlns:a16="http://schemas.microsoft.com/office/drawing/2014/main" id="{FE3F0165-E461-6914-B98A-2BA5DD09687E}"/>
              </a:ext>
            </a:extLst>
          </p:cNvPr>
          <p:cNvGrpSpPr/>
          <p:nvPr/>
        </p:nvGrpSpPr>
        <p:grpSpPr>
          <a:xfrm>
            <a:off x="10632929" y="4673287"/>
            <a:ext cx="644671" cy="698813"/>
            <a:chOff x="3110102" y="1499880"/>
            <a:chExt cx="330613" cy="358379"/>
          </a:xfrm>
        </p:grpSpPr>
        <p:sp>
          <p:nvSpPr>
            <p:cNvPr id="45" name="Google Shape;709;p25">
              <a:extLst>
                <a:ext uri="{FF2B5EF4-FFF2-40B4-BE49-F238E27FC236}">
                  <a16:creationId xmlns:a16="http://schemas.microsoft.com/office/drawing/2014/main" id="{94AD427A-237D-5250-0EFE-4A2FEAC06683}"/>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0;p25">
              <a:extLst>
                <a:ext uri="{FF2B5EF4-FFF2-40B4-BE49-F238E27FC236}">
                  <a16:creationId xmlns:a16="http://schemas.microsoft.com/office/drawing/2014/main" id="{1D4175DC-B423-FFE5-521D-A1724777F978}"/>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11;p25">
              <a:extLst>
                <a:ext uri="{FF2B5EF4-FFF2-40B4-BE49-F238E27FC236}">
                  <a16:creationId xmlns:a16="http://schemas.microsoft.com/office/drawing/2014/main" id="{8EF2EBC2-E003-99E3-0644-D406BE16AFBE}"/>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12;p25">
              <a:extLst>
                <a:ext uri="{FF2B5EF4-FFF2-40B4-BE49-F238E27FC236}">
                  <a16:creationId xmlns:a16="http://schemas.microsoft.com/office/drawing/2014/main" id="{670009EF-A957-2733-72A0-FD6936DECAE7}"/>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13;p25">
              <a:extLst>
                <a:ext uri="{FF2B5EF4-FFF2-40B4-BE49-F238E27FC236}">
                  <a16:creationId xmlns:a16="http://schemas.microsoft.com/office/drawing/2014/main" id="{17B9374E-82FD-140A-C85E-11974F1A22C5}"/>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14;p25">
              <a:extLst>
                <a:ext uri="{FF2B5EF4-FFF2-40B4-BE49-F238E27FC236}">
                  <a16:creationId xmlns:a16="http://schemas.microsoft.com/office/drawing/2014/main" id="{3863DB23-59B2-71B5-537D-D1E1A420124D}"/>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5;p25">
              <a:extLst>
                <a:ext uri="{FF2B5EF4-FFF2-40B4-BE49-F238E27FC236}">
                  <a16:creationId xmlns:a16="http://schemas.microsoft.com/office/drawing/2014/main" id="{A5740B58-E2B0-D636-6EBF-B8B1771C016D}"/>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Freeform 4">
            <a:extLst>
              <a:ext uri="{FF2B5EF4-FFF2-40B4-BE49-F238E27FC236}">
                <a16:creationId xmlns:a16="http://schemas.microsoft.com/office/drawing/2014/main" id="{CD99E10C-F258-D261-0708-43B52D09C07B}"/>
              </a:ext>
            </a:extLst>
          </p:cNvPr>
          <p:cNvSpPr/>
          <p:nvPr/>
        </p:nvSpPr>
        <p:spPr>
          <a:xfrm>
            <a:off x="2209280" y="1044003"/>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4" name="Google Shape;727;p25">
            <a:extLst>
              <a:ext uri="{FF2B5EF4-FFF2-40B4-BE49-F238E27FC236}">
                <a16:creationId xmlns:a16="http://schemas.microsoft.com/office/drawing/2014/main" id="{D54D1C75-6A39-BD3B-C8EE-7CC207FA4AA3}"/>
              </a:ext>
            </a:extLst>
          </p:cNvPr>
          <p:cNvSpPr txBox="1"/>
          <p:nvPr/>
        </p:nvSpPr>
        <p:spPr>
          <a:xfrm>
            <a:off x="10629774" y="8535135"/>
            <a:ext cx="5054662" cy="83768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4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Scrapping and API</a:t>
            </a:r>
            <a:endParaRPr sz="4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cxnSp>
        <p:nvCxnSpPr>
          <p:cNvPr id="65" name="Google Shape;717;p25">
            <a:extLst>
              <a:ext uri="{FF2B5EF4-FFF2-40B4-BE49-F238E27FC236}">
                <a16:creationId xmlns:a16="http://schemas.microsoft.com/office/drawing/2014/main" id="{BF98F02F-A893-384C-4590-051638DBC5A5}"/>
              </a:ext>
            </a:extLst>
          </p:cNvPr>
          <p:cNvCxnSpPr>
            <a:cxnSpLocks/>
          </p:cNvCxnSpPr>
          <p:nvPr/>
        </p:nvCxnSpPr>
        <p:spPr>
          <a:xfrm flipH="1">
            <a:off x="10547634" y="8535135"/>
            <a:ext cx="1077529" cy="0"/>
          </a:xfrm>
          <a:prstGeom prst="straightConnector1">
            <a:avLst/>
          </a:prstGeom>
          <a:solidFill>
            <a:srgbClr val="25235B"/>
          </a:solidFill>
          <a:ln w="9525" cap="flat" cmpd="sng">
            <a:solidFill>
              <a:schemeClr val="accent1"/>
            </a:solidFill>
            <a:prstDash val="solid"/>
            <a:round/>
            <a:headEnd type="oval" w="med" len="med"/>
            <a:tailEnd type="none" w="med" len="med"/>
          </a:ln>
        </p:spPr>
      </p:cxnSp>
    </p:spTree>
    <p:extLst>
      <p:ext uri="{BB962C8B-B14F-4D97-AF65-F5344CB8AC3E}">
        <p14:creationId xmlns:p14="http://schemas.microsoft.com/office/powerpoint/2010/main" val="128696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F2631-48B6-A653-FB06-5E6B951773C5}"/>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96579BED-5822-A545-920A-87AFD90BEA6E}"/>
              </a:ext>
            </a:extLst>
          </p:cNvPr>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98F598E6-87AD-6CC0-DB6F-3F9690F4E934}"/>
              </a:ext>
            </a:extLst>
          </p:cNvPr>
          <p:cNvSpPr/>
          <p:nvPr/>
        </p:nvSpPr>
        <p:spPr>
          <a:xfrm>
            <a:off x="-3200400" y="7258252"/>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69569E62-CAF6-9CB4-5508-06626A8577EA}"/>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88CA7638-327F-B184-7CAD-F5DBA7D3EDC0}"/>
              </a:ext>
            </a:extLst>
          </p:cNvPr>
          <p:cNvSpPr/>
          <p:nvPr/>
        </p:nvSpPr>
        <p:spPr>
          <a:xfrm>
            <a:off x="15120234"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96909910-64BC-AADA-C208-0BE3344E2966}"/>
              </a:ext>
            </a:extLst>
          </p:cNvPr>
          <p:cNvCxnSpPr>
            <a:stCxn id="66" idx="3"/>
          </p:cNvCxnSpPr>
          <p:nvPr/>
        </p:nvCxnSpPr>
        <p:spPr>
          <a:xfrm>
            <a:off x="14326827"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A14A49D6-1EDE-6EC5-39D3-AC8C8E5DD236}"/>
              </a:ext>
            </a:extLst>
          </p:cNvPr>
          <p:cNvSpPr/>
          <p:nvPr/>
        </p:nvSpPr>
        <p:spPr>
          <a:xfrm rot="21408085">
            <a:off x="12492355"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05;p25">
            <a:extLst>
              <a:ext uri="{FF2B5EF4-FFF2-40B4-BE49-F238E27FC236}">
                <a16:creationId xmlns:a16="http://schemas.microsoft.com/office/drawing/2014/main" id="{52AF02A1-FEB2-EC83-07E4-57BD963A64FD}"/>
              </a:ext>
            </a:extLst>
          </p:cNvPr>
          <p:cNvSpPr txBox="1"/>
          <p:nvPr/>
        </p:nvSpPr>
        <p:spPr>
          <a:xfrm>
            <a:off x="4290591"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Cleaning</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cxnSp>
        <p:nvCxnSpPr>
          <p:cNvPr id="67" name="Google Shape;717;p25">
            <a:extLst>
              <a:ext uri="{FF2B5EF4-FFF2-40B4-BE49-F238E27FC236}">
                <a16:creationId xmlns:a16="http://schemas.microsoft.com/office/drawing/2014/main" id="{CF181C42-9A37-507B-7FCA-A595C8DEF63A}"/>
              </a:ext>
            </a:extLst>
          </p:cNvPr>
          <p:cNvCxnSpPr>
            <a:cxnSpLocks/>
            <a:stCxn id="68" idx="1"/>
          </p:cNvCxnSpPr>
          <p:nvPr/>
        </p:nvCxnSpPr>
        <p:spPr>
          <a:xfrm flipH="1">
            <a:off x="27552171" y="6573178"/>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96B73ABA-F239-BB96-4C83-E7EA1C725879}"/>
              </a:ext>
            </a:extLst>
          </p:cNvPr>
          <p:cNvSpPr txBox="1"/>
          <p:nvPr/>
        </p:nvSpPr>
        <p:spPr>
          <a:xfrm>
            <a:off x="30494981" y="5429285"/>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2113DD5F-390F-3E1E-F404-E05FC76B1374}"/>
              </a:ext>
            </a:extLst>
          </p:cNvPr>
          <p:cNvGrpSpPr/>
          <p:nvPr/>
        </p:nvGrpSpPr>
        <p:grpSpPr>
          <a:xfrm>
            <a:off x="15240953" y="5617235"/>
            <a:ext cx="1760643" cy="1911896"/>
            <a:chOff x="507625" y="1500293"/>
            <a:chExt cx="330613" cy="359015"/>
          </a:xfrm>
        </p:grpSpPr>
        <p:sp>
          <p:nvSpPr>
            <p:cNvPr id="91" name="Google Shape;722;p25">
              <a:extLst>
                <a:ext uri="{FF2B5EF4-FFF2-40B4-BE49-F238E27FC236}">
                  <a16:creationId xmlns:a16="http://schemas.microsoft.com/office/drawing/2014/main" id="{1F485465-949C-B1AC-07F2-67F947D55B7B}"/>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1CAC8DB6-DD9A-D757-3C87-CB6B77258C03}"/>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725;p25">
            <a:extLst>
              <a:ext uri="{FF2B5EF4-FFF2-40B4-BE49-F238E27FC236}">
                <a16:creationId xmlns:a16="http://schemas.microsoft.com/office/drawing/2014/main" id="{648E806F-0EAF-E8C3-1EF1-FC4116BD8363}"/>
              </a:ext>
            </a:extLst>
          </p:cNvPr>
          <p:cNvSpPr/>
          <p:nvPr/>
        </p:nvSpPr>
        <p:spPr>
          <a:xfrm>
            <a:off x="11675977" y="14858825"/>
            <a:ext cx="8851869" cy="4151894"/>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159397B7-5079-0D57-D796-B7AABE38DB30}"/>
              </a:ext>
            </a:extLst>
          </p:cNvPr>
          <p:cNvSpPr/>
          <p:nvPr/>
        </p:nvSpPr>
        <p:spPr>
          <a:xfrm rot="21408085">
            <a:off x="13933006" y="11515683"/>
            <a:ext cx="13480951" cy="6177678"/>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46B16A96-9CE0-F2BA-074F-7B2CD7FFEB39}"/>
              </a:ext>
            </a:extLst>
          </p:cNvPr>
          <p:cNvSpPr txBox="1"/>
          <p:nvPr/>
        </p:nvSpPr>
        <p:spPr>
          <a:xfrm>
            <a:off x="1600200" y="13707209"/>
            <a:ext cx="10036236" cy="22877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71" name="Google Shape;729;p25">
            <a:extLst>
              <a:ext uri="{FF2B5EF4-FFF2-40B4-BE49-F238E27FC236}">
                <a16:creationId xmlns:a16="http://schemas.microsoft.com/office/drawing/2014/main" id="{9603D5BB-4AAC-F6EC-F1E5-82E6C22B7DED}"/>
              </a:ext>
            </a:extLst>
          </p:cNvPr>
          <p:cNvGrpSpPr/>
          <p:nvPr/>
        </p:nvGrpSpPr>
        <p:grpSpPr>
          <a:xfrm>
            <a:off x="19484631" y="14466774"/>
            <a:ext cx="2109552" cy="1893775"/>
            <a:chOff x="1865381" y="4277506"/>
            <a:chExt cx="396131" cy="355612"/>
          </a:xfrm>
        </p:grpSpPr>
        <p:sp>
          <p:nvSpPr>
            <p:cNvPr id="82" name="Google Shape;730;p25">
              <a:extLst>
                <a:ext uri="{FF2B5EF4-FFF2-40B4-BE49-F238E27FC236}">
                  <a16:creationId xmlns:a16="http://schemas.microsoft.com/office/drawing/2014/main" id="{7B349613-1FD8-B48C-2E9C-194E001483F4}"/>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26BEF992-2720-8584-982A-7E523E4A12C2}"/>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445E81A7-BE9A-9887-685C-CED34EB4083D}"/>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7EA732C4-D1C2-451B-469A-172D0FB0114F}"/>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4D621122-9FA0-5775-A714-C2CFE2586B42}"/>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DF89378E-A385-3295-C87D-4B9E6D9204FE}"/>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F5B76026-5AF7-8214-9E33-6B0BE91A79B3}"/>
              </a:ext>
            </a:extLst>
          </p:cNvPr>
          <p:cNvSpPr txBox="1"/>
          <p:nvPr/>
        </p:nvSpPr>
        <p:spPr>
          <a:xfrm>
            <a:off x="17369685"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11A5D805-1389-BA19-75AB-05D333AB4DED}"/>
              </a:ext>
            </a:extLst>
          </p:cNvPr>
          <p:cNvSpPr/>
          <p:nvPr/>
        </p:nvSpPr>
        <p:spPr>
          <a:xfrm rot="21408085">
            <a:off x="2084722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B194C457-BCAD-A83B-4CC6-23FD14A4D460}"/>
              </a:ext>
            </a:extLst>
          </p:cNvPr>
          <p:cNvGrpSpPr/>
          <p:nvPr/>
        </p:nvGrpSpPr>
        <p:grpSpPr>
          <a:xfrm>
            <a:off x="24605799" y="5804147"/>
            <a:ext cx="1760643" cy="1908509"/>
            <a:chOff x="3110102" y="1499880"/>
            <a:chExt cx="330613" cy="358379"/>
          </a:xfrm>
        </p:grpSpPr>
        <p:sp>
          <p:nvSpPr>
            <p:cNvPr id="75" name="Google Shape;709;p25">
              <a:extLst>
                <a:ext uri="{FF2B5EF4-FFF2-40B4-BE49-F238E27FC236}">
                  <a16:creationId xmlns:a16="http://schemas.microsoft.com/office/drawing/2014/main" id="{30AC5F39-2DA8-3C01-4CFD-338495801EAD}"/>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DCC34A1D-0DFA-D9B4-394B-613F38635BCD}"/>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7EBE5E06-0823-6041-EB40-264C5F6BFD60}"/>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849E08E3-1DE1-B0BE-A087-F7A1E3806837}"/>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C1FA38AA-081E-1612-D9D3-50D30CD77F4C}"/>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A3214F75-5E6D-3D1A-6135-895264F6E63C}"/>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AA1ED3C2-87A7-C548-9637-C0762A74C32C}"/>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Freeform 5">
            <a:extLst>
              <a:ext uri="{FF2B5EF4-FFF2-40B4-BE49-F238E27FC236}">
                <a16:creationId xmlns:a16="http://schemas.microsoft.com/office/drawing/2014/main" id="{186C7E0F-D9B8-9061-CB40-D646343160E8}"/>
              </a:ext>
            </a:extLst>
          </p:cNvPr>
          <p:cNvSpPr/>
          <p:nvPr/>
        </p:nvSpPr>
        <p:spPr>
          <a:xfrm>
            <a:off x="493109" y="3924300"/>
            <a:ext cx="9225196" cy="1297064"/>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sp>
        <p:nvSpPr>
          <p:cNvPr id="4" name="TextBox 6">
            <a:extLst>
              <a:ext uri="{FF2B5EF4-FFF2-40B4-BE49-F238E27FC236}">
                <a16:creationId xmlns:a16="http://schemas.microsoft.com/office/drawing/2014/main" id="{8DBF9DBC-7B0E-B25B-62ED-A72EB9202BAD}"/>
              </a:ext>
            </a:extLst>
          </p:cNvPr>
          <p:cNvSpPr txBox="1"/>
          <p:nvPr/>
        </p:nvSpPr>
        <p:spPr>
          <a:xfrm>
            <a:off x="877699" y="4076700"/>
            <a:ext cx="4127837" cy="983603"/>
          </a:xfrm>
          <a:prstGeom prst="rect">
            <a:avLst/>
          </a:prstGeom>
        </p:spPr>
        <p:txBody>
          <a:bodyPr lIns="0" tIns="0" rIns="0" bIns="0" rtlCol="0" anchor="t">
            <a:spAutoFit/>
          </a:bodyPr>
          <a:lstStyle/>
          <a:p>
            <a:pPr algn="l">
              <a:lnSpc>
                <a:spcPts val="3900"/>
              </a:lnSpc>
            </a:pPr>
            <a:r>
              <a:rPr lang="en-IN" sz="3200" dirty="0"/>
              <a:t>Normalization and Translation</a:t>
            </a:r>
            <a:endParaRPr lang="en-US" sz="3200" dirty="0">
              <a:latin typeface="Public Sans"/>
              <a:ea typeface="Public Sans"/>
              <a:cs typeface="Public Sans"/>
              <a:sym typeface="Public Sans"/>
            </a:endParaRPr>
          </a:p>
        </p:txBody>
      </p:sp>
      <p:sp>
        <p:nvSpPr>
          <p:cNvPr id="5" name="TextBox 7">
            <a:extLst>
              <a:ext uri="{FF2B5EF4-FFF2-40B4-BE49-F238E27FC236}">
                <a16:creationId xmlns:a16="http://schemas.microsoft.com/office/drawing/2014/main" id="{DA25C6EF-E7CF-6D0E-2055-88BF6CD022EB}"/>
              </a:ext>
            </a:extLst>
          </p:cNvPr>
          <p:cNvSpPr txBox="1"/>
          <p:nvPr/>
        </p:nvSpPr>
        <p:spPr>
          <a:xfrm>
            <a:off x="5005536" y="4126678"/>
            <a:ext cx="4293425" cy="984629"/>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dirty="0"/>
              <a:t>Converted to lowercase, removed accents and special characters.</a:t>
            </a:r>
          </a:p>
          <a:p>
            <a:pPr marL="342900" indent="-342900" algn="l">
              <a:lnSpc>
                <a:spcPts val="2600"/>
              </a:lnSpc>
              <a:buFont typeface="Arial" panose="020B0604020202020204" pitchFamily="34" charset="0"/>
              <a:buChar char="•"/>
            </a:pPr>
            <a:r>
              <a:rPr lang="en-IN" sz="2000" dirty="0"/>
              <a:t>Korean names translated to English</a:t>
            </a:r>
            <a:endParaRPr lang="en-US" sz="2000" dirty="0">
              <a:latin typeface="Public Sans"/>
              <a:ea typeface="Public Sans"/>
              <a:cs typeface="Public Sans"/>
              <a:sym typeface="Public Sans"/>
            </a:endParaRPr>
          </a:p>
        </p:txBody>
      </p:sp>
      <p:sp>
        <p:nvSpPr>
          <p:cNvPr id="15" name="Freeform 14">
            <a:extLst>
              <a:ext uri="{FF2B5EF4-FFF2-40B4-BE49-F238E27FC236}">
                <a16:creationId xmlns:a16="http://schemas.microsoft.com/office/drawing/2014/main" id="{A7823FF0-B2B6-84DB-A011-57EF2682A6EF}"/>
              </a:ext>
            </a:extLst>
          </p:cNvPr>
          <p:cNvSpPr/>
          <p:nvPr/>
        </p:nvSpPr>
        <p:spPr>
          <a:xfrm>
            <a:off x="493109" y="5637834"/>
            <a:ext cx="9225196" cy="1678730"/>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sp>
        <p:nvSpPr>
          <p:cNvPr id="13" name="TextBox 15">
            <a:extLst>
              <a:ext uri="{FF2B5EF4-FFF2-40B4-BE49-F238E27FC236}">
                <a16:creationId xmlns:a16="http://schemas.microsoft.com/office/drawing/2014/main" id="{2EDDB5B0-2178-768D-8ADE-954B5BE04AB8}"/>
              </a:ext>
            </a:extLst>
          </p:cNvPr>
          <p:cNvSpPr txBox="1"/>
          <p:nvPr/>
        </p:nvSpPr>
        <p:spPr>
          <a:xfrm>
            <a:off x="877699" y="6173026"/>
            <a:ext cx="4127837" cy="492919"/>
          </a:xfrm>
          <a:prstGeom prst="rect">
            <a:avLst/>
          </a:prstGeom>
        </p:spPr>
        <p:txBody>
          <a:bodyPr lIns="0" tIns="0" rIns="0" bIns="0" rtlCol="0" anchor="t">
            <a:spAutoFit/>
          </a:bodyPr>
          <a:lstStyle/>
          <a:p>
            <a:pPr algn="l">
              <a:lnSpc>
                <a:spcPts val="3900"/>
              </a:lnSpc>
            </a:pPr>
            <a:r>
              <a:rPr lang="en-IN" sz="3200" dirty="0"/>
              <a:t>Categorization</a:t>
            </a:r>
            <a:endParaRPr lang="en-US" sz="3000" dirty="0">
              <a:solidFill>
                <a:srgbClr val="14110F"/>
              </a:solidFill>
              <a:latin typeface="Public Sans"/>
              <a:ea typeface="Public Sans"/>
              <a:cs typeface="Public Sans"/>
              <a:sym typeface="Public Sans"/>
            </a:endParaRPr>
          </a:p>
        </p:txBody>
      </p:sp>
      <p:sp>
        <p:nvSpPr>
          <p:cNvPr id="14" name="TextBox 16">
            <a:extLst>
              <a:ext uri="{FF2B5EF4-FFF2-40B4-BE49-F238E27FC236}">
                <a16:creationId xmlns:a16="http://schemas.microsoft.com/office/drawing/2014/main" id="{B8F0B400-40FB-170C-8506-1A9E29099D05}"/>
              </a:ext>
            </a:extLst>
          </p:cNvPr>
          <p:cNvSpPr txBox="1"/>
          <p:nvPr/>
        </p:nvSpPr>
        <p:spPr>
          <a:xfrm>
            <a:off x="5005536" y="5760460"/>
            <a:ext cx="4712768"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dirty="0"/>
              <a:t>Applied Google category IDs and taxonomy codes</a:t>
            </a:r>
          </a:p>
          <a:p>
            <a:pPr marL="342900" indent="-342900" algn="l">
              <a:lnSpc>
                <a:spcPts val="2600"/>
              </a:lnSpc>
              <a:buFont typeface="Arial" panose="020B0604020202020204" pitchFamily="34" charset="0"/>
              <a:buChar char="•"/>
            </a:pPr>
            <a:r>
              <a:rPr lang="en-IN" sz="2000" dirty="0"/>
              <a:t>Mapped brands to structured subcategories (Levels 1-7)</a:t>
            </a:r>
            <a:endParaRPr lang="en-US" sz="2000" dirty="0">
              <a:solidFill>
                <a:srgbClr val="14110F"/>
              </a:solidFill>
              <a:latin typeface="Public Sans"/>
              <a:ea typeface="Public Sans"/>
              <a:cs typeface="Public Sans"/>
              <a:sym typeface="Public Sans"/>
            </a:endParaRPr>
          </a:p>
        </p:txBody>
      </p:sp>
      <p:sp>
        <p:nvSpPr>
          <p:cNvPr id="22" name="Freeform 19">
            <a:extLst>
              <a:ext uri="{FF2B5EF4-FFF2-40B4-BE49-F238E27FC236}">
                <a16:creationId xmlns:a16="http://schemas.microsoft.com/office/drawing/2014/main" id="{8E448709-E516-0409-6DC2-BA8DD184053F}"/>
              </a:ext>
            </a:extLst>
          </p:cNvPr>
          <p:cNvSpPr/>
          <p:nvPr/>
        </p:nvSpPr>
        <p:spPr>
          <a:xfrm>
            <a:off x="493109" y="7677707"/>
            <a:ext cx="9225196" cy="1885393"/>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sp>
        <p:nvSpPr>
          <p:cNvPr id="18" name="TextBox 20">
            <a:extLst>
              <a:ext uri="{FF2B5EF4-FFF2-40B4-BE49-F238E27FC236}">
                <a16:creationId xmlns:a16="http://schemas.microsoft.com/office/drawing/2014/main" id="{7D25A731-FA5A-9E1A-F0EE-5D6A1DF1BD98}"/>
              </a:ext>
            </a:extLst>
          </p:cNvPr>
          <p:cNvSpPr txBox="1"/>
          <p:nvPr/>
        </p:nvSpPr>
        <p:spPr>
          <a:xfrm>
            <a:off x="918107" y="8153739"/>
            <a:ext cx="3412891" cy="983603"/>
          </a:xfrm>
          <a:prstGeom prst="rect">
            <a:avLst/>
          </a:prstGeom>
        </p:spPr>
        <p:txBody>
          <a:bodyPr wrap="square" lIns="0" tIns="0" rIns="0" bIns="0" rtlCol="0" anchor="t">
            <a:spAutoFit/>
          </a:bodyPr>
          <a:lstStyle/>
          <a:p>
            <a:pPr algn="l">
              <a:lnSpc>
                <a:spcPts val="3900"/>
              </a:lnSpc>
            </a:pPr>
            <a:r>
              <a:rPr lang="en-IN" sz="3200" dirty="0"/>
              <a:t>Metadata and Readiness</a:t>
            </a:r>
            <a:endParaRPr lang="en-US" sz="3000" dirty="0">
              <a:solidFill>
                <a:srgbClr val="14110F"/>
              </a:solidFill>
              <a:latin typeface="Public Sans"/>
              <a:ea typeface="Public Sans"/>
              <a:cs typeface="Public Sans"/>
              <a:sym typeface="Public Sans"/>
            </a:endParaRPr>
          </a:p>
        </p:txBody>
      </p:sp>
      <p:sp>
        <p:nvSpPr>
          <p:cNvPr id="19" name="TextBox 21">
            <a:extLst>
              <a:ext uri="{FF2B5EF4-FFF2-40B4-BE49-F238E27FC236}">
                <a16:creationId xmlns:a16="http://schemas.microsoft.com/office/drawing/2014/main" id="{9F9C771A-E19E-049C-AAAC-E2CA399B98C9}"/>
              </a:ext>
            </a:extLst>
          </p:cNvPr>
          <p:cNvSpPr txBox="1"/>
          <p:nvPr/>
        </p:nvSpPr>
        <p:spPr>
          <a:xfrm>
            <a:off x="5005536" y="7986515"/>
            <a:ext cx="4293426"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dirty="0"/>
              <a:t>Retained essential metadata for analysis</a:t>
            </a:r>
          </a:p>
          <a:p>
            <a:pPr marL="342900" indent="-342900" algn="l">
              <a:lnSpc>
                <a:spcPts val="2600"/>
              </a:lnSpc>
              <a:buFont typeface="Arial" panose="020B0604020202020204" pitchFamily="34" charset="0"/>
              <a:buChar char="•"/>
            </a:pPr>
            <a:r>
              <a:rPr lang="en-IN" sz="2000" dirty="0"/>
              <a:t>Dataset standardized and ready for modelling</a:t>
            </a:r>
            <a:endParaRPr lang="en-US" sz="2000" dirty="0">
              <a:solidFill>
                <a:srgbClr val="14110F"/>
              </a:solidFill>
              <a:latin typeface="Public Sans"/>
              <a:ea typeface="Public Sans"/>
              <a:cs typeface="Public Sans"/>
              <a:sym typeface="Public Sans"/>
            </a:endParaRPr>
          </a:p>
        </p:txBody>
      </p:sp>
      <p:sp>
        <p:nvSpPr>
          <p:cNvPr id="95" name="AutoShape 9">
            <a:extLst>
              <a:ext uri="{FF2B5EF4-FFF2-40B4-BE49-F238E27FC236}">
                <a16:creationId xmlns:a16="http://schemas.microsoft.com/office/drawing/2014/main" id="{CF905B8E-BA51-806F-4170-CB4CB342D717}"/>
              </a:ext>
            </a:extLst>
          </p:cNvPr>
          <p:cNvSpPr/>
          <p:nvPr/>
        </p:nvSpPr>
        <p:spPr>
          <a:xfrm>
            <a:off x="493109" y="1977449"/>
            <a:ext cx="9225196" cy="1565851"/>
          </a:xfrm>
          <a:prstGeom prst="rect">
            <a:avLst/>
          </a:prstGeom>
          <a:solidFill>
            <a:srgbClr val="FA632A"/>
          </a:solidFill>
        </p:spPr>
        <p:txBody>
          <a:bodyPr/>
          <a:lstStyle/>
          <a:p>
            <a:endParaRPr lang="en-US"/>
          </a:p>
        </p:txBody>
      </p:sp>
      <p:sp>
        <p:nvSpPr>
          <p:cNvPr id="96" name="TextBox 10">
            <a:extLst>
              <a:ext uri="{FF2B5EF4-FFF2-40B4-BE49-F238E27FC236}">
                <a16:creationId xmlns:a16="http://schemas.microsoft.com/office/drawing/2014/main" id="{C320211A-7638-7524-84D2-0BEDE53F1184}"/>
              </a:ext>
            </a:extLst>
          </p:cNvPr>
          <p:cNvSpPr txBox="1"/>
          <p:nvPr/>
        </p:nvSpPr>
        <p:spPr>
          <a:xfrm>
            <a:off x="877699" y="2505618"/>
            <a:ext cx="4127837" cy="483466"/>
          </a:xfrm>
          <a:prstGeom prst="rect">
            <a:avLst/>
          </a:prstGeom>
        </p:spPr>
        <p:txBody>
          <a:bodyPr lIns="0" tIns="0" rIns="0" bIns="0" rtlCol="0" anchor="t">
            <a:spAutoFit/>
          </a:bodyPr>
          <a:lstStyle/>
          <a:p>
            <a:pPr algn="l">
              <a:lnSpc>
                <a:spcPts val="3900"/>
              </a:lnSpc>
            </a:pPr>
            <a:r>
              <a:rPr lang="en-IN" sz="3200" dirty="0">
                <a:solidFill>
                  <a:schemeClr val="bg1"/>
                </a:solidFill>
              </a:rPr>
              <a:t>Data Preparation</a:t>
            </a:r>
            <a:endParaRPr lang="en-US" sz="3000" dirty="0">
              <a:solidFill>
                <a:schemeClr val="bg1"/>
              </a:solidFill>
              <a:latin typeface="Public Sans"/>
              <a:ea typeface="Public Sans"/>
              <a:cs typeface="Public Sans"/>
              <a:sym typeface="Public Sans"/>
            </a:endParaRPr>
          </a:p>
        </p:txBody>
      </p:sp>
      <p:sp>
        <p:nvSpPr>
          <p:cNvPr id="97" name="TextBox 11">
            <a:extLst>
              <a:ext uri="{FF2B5EF4-FFF2-40B4-BE49-F238E27FC236}">
                <a16:creationId xmlns:a16="http://schemas.microsoft.com/office/drawing/2014/main" id="{A685DF6B-2F7E-CF66-19A8-C110DA1C8587}"/>
              </a:ext>
            </a:extLst>
          </p:cNvPr>
          <p:cNvSpPr txBox="1"/>
          <p:nvPr/>
        </p:nvSpPr>
        <p:spPr>
          <a:xfrm>
            <a:off x="5005536" y="2262010"/>
            <a:ext cx="4291340"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2000" dirty="0">
                <a:solidFill>
                  <a:schemeClr val="bg1"/>
                </a:solidFill>
              </a:rPr>
              <a:t>Loaded and normalized brand names.</a:t>
            </a:r>
          </a:p>
          <a:p>
            <a:pPr marL="342900" indent="-342900">
              <a:buFont typeface="Arial" panose="020B0604020202020204" pitchFamily="34" charset="0"/>
              <a:buChar char="•"/>
            </a:pPr>
            <a:r>
              <a:rPr lang="en-IN" sz="2000" dirty="0">
                <a:solidFill>
                  <a:schemeClr val="bg1"/>
                </a:solidFill>
              </a:rPr>
              <a:t>Translated non-English names and replaced missing data.</a:t>
            </a:r>
          </a:p>
        </p:txBody>
      </p:sp>
    </p:spTree>
    <p:extLst>
      <p:ext uri="{BB962C8B-B14F-4D97-AF65-F5344CB8AC3E}">
        <p14:creationId xmlns:p14="http://schemas.microsoft.com/office/powerpoint/2010/main" val="1892318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5C086-7A99-DA62-FA79-35CD4759C033}"/>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80EB7334-9C91-F776-C8ED-09DAF9963ABF}"/>
              </a:ext>
            </a:extLst>
          </p:cNvPr>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147B60AE-7039-35D5-5712-BEA440A122FB}"/>
              </a:ext>
            </a:extLst>
          </p:cNvPr>
          <p:cNvSpPr/>
          <p:nvPr/>
        </p:nvSpPr>
        <p:spPr>
          <a:xfrm>
            <a:off x="-3200400" y="7258252"/>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A788C5EF-90CE-5ECE-3F01-233322FCE44D}"/>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CD81972B-0B6E-FC95-9E2F-F17338C7A133}"/>
              </a:ext>
            </a:extLst>
          </p:cNvPr>
          <p:cNvSpPr/>
          <p:nvPr/>
        </p:nvSpPr>
        <p:spPr>
          <a:xfrm>
            <a:off x="15120234"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298A5530-A409-FCE2-91A3-DE5859A12F78}"/>
              </a:ext>
            </a:extLst>
          </p:cNvPr>
          <p:cNvCxnSpPr>
            <a:cxnSpLocks/>
          </p:cNvCxnSpPr>
          <p:nvPr/>
        </p:nvCxnSpPr>
        <p:spPr>
          <a:xfrm>
            <a:off x="14326827"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C16FFBFF-4A29-5651-4CA1-9AA7960DB8FD}"/>
              </a:ext>
            </a:extLst>
          </p:cNvPr>
          <p:cNvSpPr/>
          <p:nvPr/>
        </p:nvSpPr>
        <p:spPr>
          <a:xfrm rot="21408085">
            <a:off x="12492355"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717;p25">
            <a:extLst>
              <a:ext uri="{FF2B5EF4-FFF2-40B4-BE49-F238E27FC236}">
                <a16:creationId xmlns:a16="http://schemas.microsoft.com/office/drawing/2014/main" id="{BE271A0C-54B2-AF5F-C7FA-C272C4EC021D}"/>
              </a:ext>
            </a:extLst>
          </p:cNvPr>
          <p:cNvCxnSpPr>
            <a:cxnSpLocks/>
            <a:stCxn id="68" idx="1"/>
          </p:cNvCxnSpPr>
          <p:nvPr/>
        </p:nvCxnSpPr>
        <p:spPr>
          <a:xfrm flipH="1">
            <a:off x="27552171" y="6573178"/>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0460A61D-D62E-E2B2-47A0-B9D604667B94}"/>
              </a:ext>
            </a:extLst>
          </p:cNvPr>
          <p:cNvSpPr txBox="1"/>
          <p:nvPr/>
        </p:nvSpPr>
        <p:spPr>
          <a:xfrm>
            <a:off x="30494981" y="5429285"/>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7CCE7877-0A1F-0693-6FF9-B8D4FB9A86F3}"/>
              </a:ext>
            </a:extLst>
          </p:cNvPr>
          <p:cNvGrpSpPr/>
          <p:nvPr/>
        </p:nvGrpSpPr>
        <p:grpSpPr>
          <a:xfrm>
            <a:off x="15240953" y="5617235"/>
            <a:ext cx="1760643" cy="1911896"/>
            <a:chOff x="507625" y="1500293"/>
            <a:chExt cx="330613" cy="359015"/>
          </a:xfrm>
        </p:grpSpPr>
        <p:sp>
          <p:nvSpPr>
            <p:cNvPr id="91" name="Google Shape;722;p25">
              <a:extLst>
                <a:ext uri="{FF2B5EF4-FFF2-40B4-BE49-F238E27FC236}">
                  <a16:creationId xmlns:a16="http://schemas.microsoft.com/office/drawing/2014/main" id="{FA0487E2-8A9B-A2B5-A896-8262D99C923E}"/>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A876472C-E2D1-B378-1A45-E9BB572C2C6D}"/>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725;p25">
            <a:extLst>
              <a:ext uri="{FF2B5EF4-FFF2-40B4-BE49-F238E27FC236}">
                <a16:creationId xmlns:a16="http://schemas.microsoft.com/office/drawing/2014/main" id="{695C1074-4673-2081-C936-CE2133D2496C}"/>
              </a:ext>
            </a:extLst>
          </p:cNvPr>
          <p:cNvSpPr/>
          <p:nvPr/>
        </p:nvSpPr>
        <p:spPr>
          <a:xfrm>
            <a:off x="11675977" y="14858825"/>
            <a:ext cx="8851869" cy="4151894"/>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38FB8C64-E2AD-D17B-D5FD-C09B18224111}"/>
              </a:ext>
            </a:extLst>
          </p:cNvPr>
          <p:cNvSpPr/>
          <p:nvPr/>
        </p:nvSpPr>
        <p:spPr>
          <a:xfrm rot="21408085">
            <a:off x="13933006" y="11515683"/>
            <a:ext cx="13480951" cy="6177678"/>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379C7356-BB29-ACEF-794D-472559B1989A}"/>
              </a:ext>
            </a:extLst>
          </p:cNvPr>
          <p:cNvSpPr txBox="1"/>
          <p:nvPr/>
        </p:nvSpPr>
        <p:spPr>
          <a:xfrm>
            <a:off x="1600200" y="13707209"/>
            <a:ext cx="10036236" cy="22877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71" name="Google Shape;729;p25">
            <a:extLst>
              <a:ext uri="{FF2B5EF4-FFF2-40B4-BE49-F238E27FC236}">
                <a16:creationId xmlns:a16="http://schemas.microsoft.com/office/drawing/2014/main" id="{2DD10E89-D544-ABBD-BD04-CB7884E6812A}"/>
              </a:ext>
            </a:extLst>
          </p:cNvPr>
          <p:cNvGrpSpPr/>
          <p:nvPr/>
        </p:nvGrpSpPr>
        <p:grpSpPr>
          <a:xfrm>
            <a:off x="19484631" y="14466774"/>
            <a:ext cx="2109552" cy="1893775"/>
            <a:chOff x="1865381" y="4277506"/>
            <a:chExt cx="396131" cy="355612"/>
          </a:xfrm>
        </p:grpSpPr>
        <p:sp>
          <p:nvSpPr>
            <p:cNvPr id="82" name="Google Shape;730;p25">
              <a:extLst>
                <a:ext uri="{FF2B5EF4-FFF2-40B4-BE49-F238E27FC236}">
                  <a16:creationId xmlns:a16="http://schemas.microsoft.com/office/drawing/2014/main" id="{F9A0512B-519A-C79D-83BD-8D32B2B0B2CC}"/>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F0603988-62B2-823C-1C1D-7253DED4062C}"/>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99C128F4-FEEA-B7E4-CA37-435CBB8C1446}"/>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DAA2D166-333A-9E39-0FAD-523229291F63}"/>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60064EB5-97B2-88DC-8E92-858466FB065B}"/>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2AA26389-EC0C-527E-E0FD-F2D5EBCA9E13}"/>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B88209BE-D7B1-80C4-E449-4F023236841C}"/>
              </a:ext>
            </a:extLst>
          </p:cNvPr>
          <p:cNvSpPr txBox="1"/>
          <p:nvPr/>
        </p:nvSpPr>
        <p:spPr>
          <a:xfrm>
            <a:off x="17369685"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D3212AD7-6E14-41E2-2007-6DE0B5ECDDFB}"/>
              </a:ext>
            </a:extLst>
          </p:cNvPr>
          <p:cNvSpPr/>
          <p:nvPr/>
        </p:nvSpPr>
        <p:spPr>
          <a:xfrm rot="21408085">
            <a:off x="2084722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4A19E7BD-EE89-4B42-2EDC-EF56BE5BECB5}"/>
              </a:ext>
            </a:extLst>
          </p:cNvPr>
          <p:cNvGrpSpPr/>
          <p:nvPr/>
        </p:nvGrpSpPr>
        <p:grpSpPr>
          <a:xfrm>
            <a:off x="24605799" y="5804147"/>
            <a:ext cx="1760643" cy="1908509"/>
            <a:chOff x="3110102" y="1499880"/>
            <a:chExt cx="330613" cy="358379"/>
          </a:xfrm>
        </p:grpSpPr>
        <p:sp>
          <p:nvSpPr>
            <p:cNvPr id="75" name="Google Shape;709;p25">
              <a:extLst>
                <a:ext uri="{FF2B5EF4-FFF2-40B4-BE49-F238E27FC236}">
                  <a16:creationId xmlns:a16="http://schemas.microsoft.com/office/drawing/2014/main" id="{CC9D872E-E093-CDFE-3D48-A46BA835CF86}"/>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F353C1D8-E34B-9E58-2823-424F552FCF13}"/>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23A9348A-FAF8-397A-561B-B17426CCC6D6}"/>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00D98E1C-2A55-7A0A-90EB-09FE5EB45411}"/>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3B757688-AF99-727D-0FB4-8A00A6DE47AB}"/>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9BEB95EA-15BC-A565-0197-828CEB719D5D}"/>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527D2AFE-9A0F-3A62-2221-F63CD4958A6F}"/>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4">
            <a:extLst>
              <a:ext uri="{FF2B5EF4-FFF2-40B4-BE49-F238E27FC236}">
                <a16:creationId xmlns:a16="http://schemas.microsoft.com/office/drawing/2014/main" id="{4B6E1B39-621E-75E3-4DCD-661C0A4BCD72}"/>
              </a:ext>
            </a:extLst>
          </p:cNvPr>
          <p:cNvGrpSpPr/>
          <p:nvPr/>
        </p:nvGrpSpPr>
        <p:grpSpPr>
          <a:xfrm>
            <a:off x="493109" y="1943100"/>
            <a:ext cx="9225196" cy="1297064"/>
            <a:chOff x="0" y="0"/>
            <a:chExt cx="59817581" cy="7489832"/>
          </a:xfrm>
        </p:grpSpPr>
        <p:sp>
          <p:nvSpPr>
            <p:cNvPr id="6" name="Freeform 5">
              <a:extLst>
                <a:ext uri="{FF2B5EF4-FFF2-40B4-BE49-F238E27FC236}">
                  <a16:creationId xmlns:a16="http://schemas.microsoft.com/office/drawing/2014/main" id="{4C03644B-F249-20B8-1BAE-6364BC825EF2}"/>
                </a:ext>
              </a:extLst>
            </p:cNvPr>
            <p:cNvSpPr/>
            <p:nvPr/>
          </p:nvSpPr>
          <p:spPr>
            <a:xfrm>
              <a:off x="0" y="0"/>
              <a:ext cx="59817583" cy="7489832"/>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4" name="TextBox 6">
            <a:extLst>
              <a:ext uri="{FF2B5EF4-FFF2-40B4-BE49-F238E27FC236}">
                <a16:creationId xmlns:a16="http://schemas.microsoft.com/office/drawing/2014/main" id="{F93E3AD5-40C9-D5F0-7358-3FDC45C8C55D}"/>
              </a:ext>
            </a:extLst>
          </p:cNvPr>
          <p:cNvSpPr txBox="1"/>
          <p:nvPr/>
        </p:nvSpPr>
        <p:spPr>
          <a:xfrm>
            <a:off x="877699" y="2327314"/>
            <a:ext cx="4127837" cy="492919"/>
          </a:xfrm>
          <a:prstGeom prst="rect">
            <a:avLst/>
          </a:prstGeom>
        </p:spPr>
        <p:txBody>
          <a:bodyPr lIns="0" tIns="0" rIns="0" bIns="0" rtlCol="0" anchor="t">
            <a:spAutoFit/>
          </a:bodyPr>
          <a:lstStyle/>
          <a:p>
            <a:pPr algn="l">
              <a:lnSpc>
                <a:spcPts val="3900"/>
              </a:lnSpc>
            </a:pPr>
            <a:r>
              <a:rPr lang="en-IN" sz="3200" dirty="0"/>
              <a:t>Data Preparation</a:t>
            </a:r>
            <a:endParaRPr lang="en-US" sz="3000" dirty="0">
              <a:solidFill>
                <a:srgbClr val="14110F"/>
              </a:solidFill>
              <a:latin typeface="Public Sans"/>
              <a:ea typeface="Public Sans"/>
              <a:cs typeface="Public Sans"/>
              <a:sym typeface="Public Sans"/>
            </a:endParaRPr>
          </a:p>
        </p:txBody>
      </p:sp>
      <p:sp>
        <p:nvSpPr>
          <p:cNvPr id="5" name="TextBox 7">
            <a:extLst>
              <a:ext uri="{FF2B5EF4-FFF2-40B4-BE49-F238E27FC236}">
                <a16:creationId xmlns:a16="http://schemas.microsoft.com/office/drawing/2014/main" id="{839729FB-AA55-9491-ABEB-222FD847587C}"/>
              </a:ext>
            </a:extLst>
          </p:cNvPr>
          <p:cNvSpPr txBox="1"/>
          <p:nvPr/>
        </p:nvSpPr>
        <p:spPr>
          <a:xfrm>
            <a:off x="5005536" y="2145478"/>
            <a:ext cx="4293425"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2000"/>
              <a:t>Loaded and normalized brand names.</a:t>
            </a:r>
          </a:p>
          <a:p>
            <a:pPr marL="342900" indent="-342900">
              <a:buFont typeface="Arial" panose="020B0604020202020204" pitchFamily="34" charset="0"/>
              <a:buChar char="•"/>
            </a:pPr>
            <a:r>
              <a:rPr lang="en-IN" sz="2000"/>
              <a:t>Translated non-English names and replaced missing data.</a:t>
            </a:r>
          </a:p>
        </p:txBody>
      </p:sp>
      <p:sp>
        <p:nvSpPr>
          <p:cNvPr id="8" name="AutoShape 9">
            <a:extLst>
              <a:ext uri="{FF2B5EF4-FFF2-40B4-BE49-F238E27FC236}">
                <a16:creationId xmlns:a16="http://schemas.microsoft.com/office/drawing/2014/main" id="{69E0373B-0BD4-D5ED-D75C-5465FD4512F4}"/>
              </a:ext>
            </a:extLst>
          </p:cNvPr>
          <p:cNvSpPr/>
          <p:nvPr/>
        </p:nvSpPr>
        <p:spPr>
          <a:xfrm>
            <a:off x="493109" y="3619233"/>
            <a:ext cx="9225196" cy="1297064"/>
          </a:xfrm>
          <a:prstGeom prst="rect">
            <a:avLst/>
          </a:prstGeom>
          <a:noFill/>
        </p:spPr>
        <p:txBody>
          <a:bodyPr/>
          <a:lstStyle/>
          <a:p>
            <a:endParaRPr lang="en-US"/>
          </a:p>
        </p:txBody>
      </p:sp>
      <p:sp>
        <p:nvSpPr>
          <p:cNvPr id="9" name="TextBox 10">
            <a:extLst>
              <a:ext uri="{FF2B5EF4-FFF2-40B4-BE49-F238E27FC236}">
                <a16:creationId xmlns:a16="http://schemas.microsoft.com/office/drawing/2014/main" id="{2132E258-0905-95FB-34F7-BC2DADE85DD6}"/>
              </a:ext>
            </a:extLst>
          </p:cNvPr>
          <p:cNvSpPr txBox="1"/>
          <p:nvPr/>
        </p:nvSpPr>
        <p:spPr>
          <a:xfrm>
            <a:off x="877699" y="3779521"/>
            <a:ext cx="4127837" cy="476669"/>
          </a:xfrm>
          <a:prstGeom prst="rect">
            <a:avLst/>
          </a:prstGeom>
        </p:spPr>
        <p:txBody>
          <a:bodyPr lIns="0" tIns="0" rIns="0" bIns="0" rtlCol="0" anchor="t">
            <a:spAutoFit/>
          </a:bodyPr>
          <a:lstStyle/>
          <a:p>
            <a:pPr algn="l">
              <a:lnSpc>
                <a:spcPts val="3900"/>
              </a:lnSpc>
            </a:pPr>
            <a:endParaRPr lang="en-US" sz="3000">
              <a:latin typeface="Public Sans"/>
              <a:ea typeface="Public Sans"/>
              <a:cs typeface="Public Sans"/>
              <a:sym typeface="Public Sans"/>
            </a:endParaRPr>
          </a:p>
        </p:txBody>
      </p:sp>
      <p:sp>
        <p:nvSpPr>
          <p:cNvPr id="10" name="TextBox 11">
            <a:extLst>
              <a:ext uri="{FF2B5EF4-FFF2-40B4-BE49-F238E27FC236}">
                <a16:creationId xmlns:a16="http://schemas.microsoft.com/office/drawing/2014/main" id="{C51F8B46-EDD0-9E63-1984-9B17DE793A22}"/>
              </a:ext>
            </a:extLst>
          </p:cNvPr>
          <p:cNvSpPr txBox="1"/>
          <p:nvPr/>
        </p:nvSpPr>
        <p:spPr>
          <a:xfrm>
            <a:off x="5005536" y="3779521"/>
            <a:ext cx="4293426" cy="317779"/>
          </a:xfrm>
          <a:prstGeom prst="rect">
            <a:avLst/>
          </a:prstGeom>
          <a:noFill/>
        </p:spPr>
        <p:txBody>
          <a:bodyPr wrap="square" lIns="0" tIns="0" rIns="0" bIns="0" rtlCol="0" anchor="t">
            <a:spAutoFit/>
          </a:bodyPr>
          <a:lstStyle/>
          <a:p>
            <a:pPr marL="342900" indent="-342900" algn="l">
              <a:lnSpc>
                <a:spcPts val="2600"/>
              </a:lnSpc>
              <a:buFont typeface="Arial" panose="020B0604020202020204" pitchFamily="34" charset="0"/>
              <a:buChar char="•"/>
            </a:pPr>
            <a:endParaRPr lang="en-US" sz="2000">
              <a:latin typeface="Public Sans"/>
              <a:ea typeface="Public Sans"/>
              <a:cs typeface="Public Sans"/>
              <a:sym typeface="Public Sans"/>
            </a:endParaRPr>
          </a:p>
        </p:txBody>
      </p:sp>
      <p:grpSp>
        <p:nvGrpSpPr>
          <p:cNvPr id="12" name="Group 13">
            <a:extLst>
              <a:ext uri="{FF2B5EF4-FFF2-40B4-BE49-F238E27FC236}">
                <a16:creationId xmlns:a16="http://schemas.microsoft.com/office/drawing/2014/main" id="{5B592840-E8B6-3DE9-F4DF-C0B02C9F8567}"/>
              </a:ext>
            </a:extLst>
          </p:cNvPr>
          <p:cNvGrpSpPr/>
          <p:nvPr/>
        </p:nvGrpSpPr>
        <p:grpSpPr>
          <a:xfrm>
            <a:off x="493109" y="5637834"/>
            <a:ext cx="9225196" cy="1678730"/>
            <a:chOff x="0" y="-6"/>
            <a:chExt cx="59817581" cy="9693738"/>
          </a:xfrm>
        </p:grpSpPr>
        <p:sp>
          <p:nvSpPr>
            <p:cNvPr id="15" name="Freeform 14">
              <a:extLst>
                <a:ext uri="{FF2B5EF4-FFF2-40B4-BE49-F238E27FC236}">
                  <a16:creationId xmlns:a16="http://schemas.microsoft.com/office/drawing/2014/main" id="{EC9B2020-9B05-E78D-C02B-AD74C45F5317}"/>
                </a:ext>
              </a:extLst>
            </p:cNvPr>
            <p:cNvSpPr/>
            <p:nvPr/>
          </p:nvSpPr>
          <p:spPr>
            <a:xfrm>
              <a:off x="0" y="-6"/>
              <a:ext cx="59817581" cy="9693738"/>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13" name="TextBox 15">
            <a:extLst>
              <a:ext uri="{FF2B5EF4-FFF2-40B4-BE49-F238E27FC236}">
                <a16:creationId xmlns:a16="http://schemas.microsoft.com/office/drawing/2014/main" id="{89CCCEE3-AA2D-40FF-F0B1-AF2F3FFD7B49}"/>
              </a:ext>
            </a:extLst>
          </p:cNvPr>
          <p:cNvSpPr txBox="1"/>
          <p:nvPr/>
        </p:nvSpPr>
        <p:spPr>
          <a:xfrm>
            <a:off x="877699" y="6174944"/>
            <a:ext cx="4127837" cy="492919"/>
          </a:xfrm>
          <a:prstGeom prst="rect">
            <a:avLst/>
          </a:prstGeom>
        </p:spPr>
        <p:txBody>
          <a:bodyPr lIns="0" tIns="0" rIns="0" bIns="0" rtlCol="0" anchor="t">
            <a:spAutoFit/>
          </a:bodyPr>
          <a:lstStyle/>
          <a:p>
            <a:pPr algn="l">
              <a:lnSpc>
                <a:spcPts val="3900"/>
              </a:lnSpc>
            </a:pPr>
            <a:r>
              <a:rPr lang="en-IN" sz="3200"/>
              <a:t>Categorization</a:t>
            </a:r>
            <a:endParaRPr lang="en-US" sz="3000">
              <a:solidFill>
                <a:srgbClr val="14110F"/>
              </a:solidFill>
              <a:latin typeface="Public Sans"/>
              <a:ea typeface="Public Sans"/>
              <a:cs typeface="Public Sans"/>
              <a:sym typeface="Public Sans"/>
            </a:endParaRPr>
          </a:p>
        </p:txBody>
      </p:sp>
      <p:sp>
        <p:nvSpPr>
          <p:cNvPr id="14" name="TextBox 16">
            <a:extLst>
              <a:ext uri="{FF2B5EF4-FFF2-40B4-BE49-F238E27FC236}">
                <a16:creationId xmlns:a16="http://schemas.microsoft.com/office/drawing/2014/main" id="{FADD43A8-E6DD-3274-06CD-1C596B3D43B9}"/>
              </a:ext>
            </a:extLst>
          </p:cNvPr>
          <p:cNvSpPr txBox="1"/>
          <p:nvPr/>
        </p:nvSpPr>
        <p:spPr>
          <a:xfrm>
            <a:off x="5005536" y="5760460"/>
            <a:ext cx="4712768"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t>Applied Google category IDs and taxonomy codes</a:t>
            </a:r>
          </a:p>
          <a:p>
            <a:pPr marL="342900" indent="-342900" algn="l">
              <a:lnSpc>
                <a:spcPts val="2600"/>
              </a:lnSpc>
              <a:buFont typeface="Arial" panose="020B0604020202020204" pitchFamily="34" charset="0"/>
              <a:buChar char="•"/>
            </a:pPr>
            <a:r>
              <a:rPr lang="en-IN" sz="2000"/>
              <a:t>Mapped brands to structured subcategories (Levels 1-7)</a:t>
            </a:r>
            <a:endParaRPr lang="en-US" sz="2000">
              <a:solidFill>
                <a:srgbClr val="14110F"/>
              </a:solidFill>
              <a:latin typeface="Public Sans"/>
              <a:ea typeface="Public Sans"/>
              <a:cs typeface="Public Sans"/>
              <a:sym typeface="Public Sans"/>
            </a:endParaRPr>
          </a:p>
        </p:txBody>
      </p:sp>
      <p:grpSp>
        <p:nvGrpSpPr>
          <p:cNvPr id="17" name="Group 18">
            <a:extLst>
              <a:ext uri="{FF2B5EF4-FFF2-40B4-BE49-F238E27FC236}">
                <a16:creationId xmlns:a16="http://schemas.microsoft.com/office/drawing/2014/main" id="{C7828E05-9632-6145-3B78-C0D36786288F}"/>
              </a:ext>
            </a:extLst>
          </p:cNvPr>
          <p:cNvGrpSpPr/>
          <p:nvPr/>
        </p:nvGrpSpPr>
        <p:grpSpPr>
          <a:xfrm>
            <a:off x="493109" y="7677707"/>
            <a:ext cx="9225196" cy="1885393"/>
            <a:chOff x="0" y="3375760"/>
            <a:chExt cx="59817581" cy="10887109"/>
          </a:xfrm>
        </p:grpSpPr>
        <p:sp>
          <p:nvSpPr>
            <p:cNvPr id="22" name="Freeform 19">
              <a:extLst>
                <a:ext uri="{FF2B5EF4-FFF2-40B4-BE49-F238E27FC236}">
                  <a16:creationId xmlns:a16="http://schemas.microsoft.com/office/drawing/2014/main" id="{56F5733A-D6FF-75F9-AFEE-9E16DFAB7CBD}"/>
                </a:ext>
              </a:extLst>
            </p:cNvPr>
            <p:cNvSpPr/>
            <p:nvPr/>
          </p:nvSpPr>
          <p:spPr>
            <a:xfrm>
              <a:off x="0" y="3375760"/>
              <a:ext cx="59817581" cy="10887109"/>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18" name="TextBox 20">
            <a:extLst>
              <a:ext uri="{FF2B5EF4-FFF2-40B4-BE49-F238E27FC236}">
                <a16:creationId xmlns:a16="http://schemas.microsoft.com/office/drawing/2014/main" id="{18BAC0D8-3319-6341-2EF1-9AE05E74D0DE}"/>
              </a:ext>
            </a:extLst>
          </p:cNvPr>
          <p:cNvSpPr txBox="1"/>
          <p:nvPr/>
        </p:nvSpPr>
        <p:spPr>
          <a:xfrm>
            <a:off x="918107" y="8153739"/>
            <a:ext cx="3412891" cy="983603"/>
          </a:xfrm>
          <a:prstGeom prst="rect">
            <a:avLst/>
          </a:prstGeom>
        </p:spPr>
        <p:txBody>
          <a:bodyPr wrap="square" lIns="0" tIns="0" rIns="0" bIns="0" rtlCol="0" anchor="t">
            <a:spAutoFit/>
          </a:bodyPr>
          <a:lstStyle/>
          <a:p>
            <a:pPr algn="l">
              <a:lnSpc>
                <a:spcPts val="3900"/>
              </a:lnSpc>
            </a:pPr>
            <a:r>
              <a:rPr lang="en-IN" sz="3200"/>
              <a:t>Metadata and Readiness</a:t>
            </a:r>
            <a:endParaRPr lang="en-US" sz="3000">
              <a:solidFill>
                <a:srgbClr val="14110F"/>
              </a:solidFill>
              <a:latin typeface="Public Sans"/>
              <a:ea typeface="Public Sans"/>
              <a:cs typeface="Public Sans"/>
              <a:sym typeface="Public Sans"/>
            </a:endParaRPr>
          </a:p>
        </p:txBody>
      </p:sp>
      <p:sp>
        <p:nvSpPr>
          <p:cNvPr id="19" name="TextBox 21">
            <a:extLst>
              <a:ext uri="{FF2B5EF4-FFF2-40B4-BE49-F238E27FC236}">
                <a16:creationId xmlns:a16="http://schemas.microsoft.com/office/drawing/2014/main" id="{0B5B9183-45CE-EC53-2B5F-8FCBA438C88C}"/>
              </a:ext>
            </a:extLst>
          </p:cNvPr>
          <p:cNvSpPr txBox="1"/>
          <p:nvPr/>
        </p:nvSpPr>
        <p:spPr>
          <a:xfrm>
            <a:off x="5005536" y="7986515"/>
            <a:ext cx="4293426"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t>Retained essential metadata for analysis</a:t>
            </a:r>
          </a:p>
          <a:p>
            <a:pPr marL="342900" indent="-342900" algn="l">
              <a:lnSpc>
                <a:spcPts val="2600"/>
              </a:lnSpc>
              <a:buFont typeface="Arial" panose="020B0604020202020204" pitchFamily="34" charset="0"/>
              <a:buChar char="•"/>
            </a:pPr>
            <a:r>
              <a:rPr lang="en-IN" sz="2000"/>
              <a:t>Dataset standardized and ready for modelling</a:t>
            </a:r>
            <a:endParaRPr lang="en-US" sz="2000">
              <a:solidFill>
                <a:srgbClr val="14110F"/>
              </a:solidFill>
              <a:latin typeface="Public Sans"/>
              <a:ea typeface="Public Sans"/>
              <a:cs typeface="Public Sans"/>
              <a:sym typeface="Public Sans"/>
            </a:endParaRPr>
          </a:p>
        </p:txBody>
      </p:sp>
      <p:sp>
        <p:nvSpPr>
          <p:cNvPr id="95" name="AutoShape 9">
            <a:extLst>
              <a:ext uri="{FF2B5EF4-FFF2-40B4-BE49-F238E27FC236}">
                <a16:creationId xmlns:a16="http://schemas.microsoft.com/office/drawing/2014/main" id="{2241C484-9140-F8C8-CD80-6C8588976CB9}"/>
              </a:ext>
            </a:extLst>
          </p:cNvPr>
          <p:cNvSpPr/>
          <p:nvPr/>
        </p:nvSpPr>
        <p:spPr>
          <a:xfrm>
            <a:off x="493109" y="3653849"/>
            <a:ext cx="9225196" cy="1565851"/>
          </a:xfrm>
          <a:prstGeom prst="rect">
            <a:avLst/>
          </a:prstGeom>
          <a:solidFill>
            <a:srgbClr val="FA632A"/>
          </a:solidFill>
        </p:spPr>
        <p:txBody>
          <a:bodyPr/>
          <a:lstStyle/>
          <a:p>
            <a:endParaRPr lang="en-US"/>
          </a:p>
        </p:txBody>
      </p:sp>
      <p:sp>
        <p:nvSpPr>
          <p:cNvPr id="96" name="TextBox 10">
            <a:extLst>
              <a:ext uri="{FF2B5EF4-FFF2-40B4-BE49-F238E27FC236}">
                <a16:creationId xmlns:a16="http://schemas.microsoft.com/office/drawing/2014/main" id="{CD0F268C-608A-F06B-77EB-E0DDAEB16104}"/>
              </a:ext>
            </a:extLst>
          </p:cNvPr>
          <p:cNvSpPr txBox="1"/>
          <p:nvPr/>
        </p:nvSpPr>
        <p:spPr>
          <a:xfrm>
            <a:off x="877699" y="3971408"/>
            <a:ext cx="4127837" cy="983603"/>
          </a:xfrm>
          <a:prstGeom prst="rect">
            <a:avLst/>
          </a:prstGeom>
        </p:spPr>
        <p:txBody>
          <a:bodyPr lIns="0" tIns="0" rIns="0" bIns="0" rtlCol="0" anchor="t">
            <a:spAutoFit/>
          </a:bodyPr>
          <a:lstStyle/>
          <a:p>
            <a:pPr algn="l">
              <a:lnSpc>
                <a:spcPts val="3900"/>
              </a:lnSpc>
            </a:pPr>
            <a:r>
              <a:rPr lang="en-IN" sz="3200">
                <a:solidFill>
                  <a:schemeClr val="bg1"/>
                </a:solidFill>
              </a:rPr>
              <a:t>Normalization and Translation</a:t>
            </a:r>
            <a:endParaRPr lang="en-US" sz="3200">
              <a:solidFill>
                <a:schemeClr val="bg1"/>
              </a:solidFill>
              <a:latin typeface="Public Sans"/>
              <a:ea typeface="Public Sans"/>
              <a:cs typeface="Public Sans"/>
              <a:sym typeface="Public Sans"/>
            </a:endParaRPr>
          </a:p>
        </p:txBody>
      </p:sp>
      <p:sp>
        <p:nvSpPr>
          <p:cNvPr id="97" name="TextBox 11">
            <a:extLst>
              <a:ext uri="{FF2B5EF4-FFF2-40B4-BE49-F238E27FC236}">
                <a16:creationId xmlns:a16="http://schemas.microsoft.com/office/drawing/2014/main" id="{253769AC-2AF5-683C-82CD-FA98CB7D449D}"/>
              </a:ext>
            </a:extLst>
          </p:cNvPr>
          <p:cNvSpPr txBox="1"/>
          <p:nvPr/>
        </p:nvSpPr>
        <p:spPr>
          <a:xfrm>
            <a:off x="5005536" y="3938410"/>
            <a:ext cx="4291340" cy="984629"/>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dirty="0">
                <a:solidFill>
                  <a:schemeClr val="bg1"/>
                </a:solidFill>
              </a:rPr>
              <a:t>Converted to lowercase, removed accents and special characters.</a:t>
            </a:r>
          </a:p>
          <a:p>
            <a:pPr marL="342900" indent="-342900" algn="l">
              <a:lnSpc>
                <a:spcPts val="2600"/>
              </a:lnSpc>
              <a:buFont typeface="Arial" panose="020B0604020202020204" pitchFamily="34" charset="0"/>
              <a:buChar char="•"/>
            </a:pPr>
            <a:r>
              <a:rPr lang="en-IN" sz="2000" dirty="0">
                <a:solidFill>
                  <a:schemeClr val="bg1"/>
                </a:solidFill>
              </a:rPr>
              <a:t>Korean names translated to English</a:t>
            </a:r>
            <a:endParaRPr lang="en-US" sz="2000" dirty="0">
              <a:solidFill>
                <a:schemeClr val="bg1"/>
              </a:solidFill>
              <a:latin typeface="Public Sans"/>
              <a:ea typeface="Public Sans"/>
              <a:cs typeface="Public Sans"/>
              <a:sym typeface="Public Sans"/>
            </a:endParaRPr>
          </a:p>
        </p:txBody>
      </p:sp>
      <p:sp>
        <p:nvSpPr>
          <p:cNvPr id="2" name="Google Shape;705;p25">
            <a:extLst>
              <a:ext uri="{FF2B5EF4-FFF2-40B4-BE49-F238E27FC236}">
                <a16:creationId xmlns:a16="http://schemas.microsoft.com/office/drawing/2014/main" id="{CAD61029-6680-4A28-8CD0-7D63453D0113}"/>
              </a:ext>
            </a:extLst>
          </p:cNvPr>
          <p:cNvSpPr txBox="1"/>
          <p:nvPr/>
        </p:nvSpPr>
        <p:spPr>
          <a:xfrm>
            <a:off x="4290591"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Cleaning</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spTree>
    <p:extLst>
      <p:ext uri="{BB962C8B-B14F-4D97-AF65-F5344CB8AC3E}">
        <p14:creationId xmlns:p14="http://schemas.microsoft.com/office/powerpoint/2010/main" val="4254150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EA766-E1C4-E111-F52E-B9726C759575}"/>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2A7F829B-DB34-7865-660D-97BEF86FEE81}"/>
              </a:ext>
            </a:extLst>
          </p:cNvPr>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F66529EA-0268-3984-E9FF-AE7CB439F1ED}"/>
              </a:ext>
            </a:extLst>
          </p:cNvPr>
          <p:cNvSpPr/>
          <p:nvPr/>
        </p:nvSpPr>
        <p:spPr>
          <a:xfrm>
            <a:off x="-3200400" y="7258252"/>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222379FB-FAD4-56A3-E387-9C2F86E50455}"/>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5B1B24D2-065C-CE03-C032-2303D42E81F8}"/>
              </a:ext>
            </a:extLst>
          </p:cNvPr>
          <p:cNvSpPr/>
          <p:nvPr/>
        </p:nvSpPr>
        <p:spPr>
          <a:xfrm>
            <a:off x="15120234"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A2C45969-762C-AA19-5406-78638FCDEF58}"/>
              </a:ext>
            </a:extLst>
          </p:cNvPr>
          <p:cNvCxnSpPr>
            <a:cxnSpLocks/>
          </p:cNvCxnSpPr>
          <p:nvPr/>
        </p:nvCxnSpPr>
        <p:spPr>
          <a:xfrm>
            <a:off x="14326827"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1AA51E09-AFCF-A2D7-9AF1-1A5E185853AC}"/>
              </a:ext>
            </a:extLst>
          </p:cNvPr>
          <p:cNvSpPr/>
          <p:nvPr/>
        </p:nvSpPr>
        <p:spPr>
          <a:xfrm rot="21408085">
            <a:off x="12492355"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717;p25">
            <a:extLst>
              <a:ext uri="{FF2B5EF4-FFF2-40B4-BE49-F238E27FC236}">
                <a16:creationId xmlns:a16="http://schemas.microsoft.com/office/drawing/2014/main" id="{6F4CE205-6FC2-7307-1083-A4480CD0FE42}"/>
              </a:ext>
            </a:extLst>
          </p:cNvPr>
          <p:cNvCxnSpPr>
            <a:cxnSpLocks/>
            <a:stCxn id="68" idx="1"/>
          </p:cNvCxnSpPr>
          <p:nvPr/>
        </p:nvCxnSpPr>
        <p:spPr>
          <a:xfrm flipH="1">
            <a:off x="27552171" y="6573178"/>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DEC293FB-357B-6585-2FEB-F0586513F034}"/>
              </a:ext>
            </a:extLst>
          </p:cNvPr>
          <p:cNvSpPr txBox="1"/>
          <p:nvPr/>
        </p:nvSpPr>
        <p:spPr>
          <a:xfrm>
            <a:off x="30494981" y="5429285"/>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03AD8EC5-E651-C7FA-DAB2-B04C49E6385A}"/>
              </a:ext>
            </a:extLst>
          </p:cNvPr>
          <p:cNvGrpSpPr/>
          <p:nvPr/>
        </p:nvGrpSpPr>
        <p:grpSpPr>
          <a:xfrm>
            <a:off x="15240953" y="5617235"/>
            <a:ext cx="1760643" cy="1911896"/>
            <a:chOff x="507625" y="1500293"/>
            <a:chExt cx="330613" cy="359015"/>
          </a:xfrm>
        </p:grpSpPr>
        <p:sp>
          <p:nvSpPr>
            <p:cNvPr id="91" name="Google Shape;722;p25">
              <a:extLst>
                <a:ext uri="{FF2B5EF4-FFF2-40B4-BE49-F238E27FC236}">
                  <a16:creationId xmlns:a16="http://schemas.microsoft.com/office/drawing/2014/main" id="{E4626765-0A91-6380-EBF5-F1B1013AFBC2}"/>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495F36CB-73FF-D1C6-9554-EE89DA6280AA}"/>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725;p25">
            <a:extLst>
              <a:ext uri="{FF2B5EF4-FFF2-40B4-BE49-F238E27FC236}">
                <a16:creationId xmlns:a16="http://schemas.microsoft.com/office/drawing/2014/main" id="{CC133453-A2E2-9F9A-3402-F0E4E33A23C0}"/>
              </a:ext>
            </a:extLst>
          </p:cNvPr>
          <p:cNvSpPr/>
          <p:nvPr/>
        </p:nvSpPr>
        <p:spPr>
          <a:xfrm>
            <a:off x="11675977" y="14858825"/>
            <a:ext cx="8851869" cy="4151894"/>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6D8879A9-59D0-ECB7-DEB9-2AA0DEB10F81}"/>
              </a:ext>
            </a:extLst>
          </p:cNvPr>
          <p:cNvSpPr/>
          <p:nvPr/>
        </p:nvSpPr>
        <p:spPr>
          <a:xfrm rot="21408085">
            <a:off x="13933006" y="11515683"/>
            <a:ext cx="13480951" cy="6177678"/>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46D860FF-75F7-8452-9DD3-87E9CFD492E9}"/>
              </a:ext>
            </a:extLst>
          </p:cNvPr>
          <p:cNvSpPr txBox="1"/>
          <p:nvPr/>
        </p:nvSpPr>
        <p:spPr>
          <a:xfrm>
            <a:off x="1600200" y="13707209"/>
            <a:ext cx="10036236" cy="22877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71" name="Google Shape;729;p25">
            <a:extLst>
              <a:ext uri="{FF2B5EF4-FFF2-40B4-BE49-F238E27FC236}">
                <a16:creationId xmlns:a16="http://schemas.microsoft.com/office/drawing/2014/main" id="{4BFA95EF-CB66-358A-8EC5-6105CD7BFB4D}"/>
              </a:ext>
            </a:extLst>
          </p:cNvPr>
          <p:cNvGrpSpPr/>
          <p:nvPr/>
        </p:nvGrpSpPr>
        <p:grpSpPr>
          <a:xfrm>
            <a:off x="19484631" y="14466774"/>
            <a:ext cx="2109552" cy="1893775"/>
            <a:chOff x="1865381" y="4277506"/>
            <a:chExt cx="396131" cy="355612"/>
          </a:xfrm>
        </p:grpSpPr>
        <p:sp>
          <p:nvSpPr>
            <p:cNvPr id="82" name="Google Shape;730;p25">
              <a:extLst>
                <a:ext uri="{FF2B5EF4-FFF2-40B4-BE49-F238E27FC236}">
                  <a16:creationId xmlns:a16="http://schemas.microsoft.com/office/drawing/2014/main" id="{C3C1EE50-9855-27AC-D83F-CAA88409CD3A}"/>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DE6DD1A3-3963-4F27-1913-8495C733D36F}"/>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CFC86ABA-F3FF-8DC5-7781-1C477B087A5F}"/>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CCBDA071-7C56-0416-BFE5-C8FA01E26383}"/>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533720B1-713C-88BC-89C0-A2BEF16A6D83}"/>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6D1CD316-734B-C5B5-AF2D-C931C1E378A6}"/>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9D665912-FEFE-2086-E8A9-FA32F6FCB97D}"/>
              </a:ext>
            </a:extLst>
          </p:cNvPr>
          <p:cNvSpPr txBox="1"/>
          <p:nvPr/>
        </p:nvSpPr>
        <p:spPr>
          <a:xfrm>
            <a:off x="17369685"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46E9215B-CB38-1BAE-3C2E-3BD9D8B36AF3}"/>
              </a:ext>
            </a:extLst>
          </p:cNvPr>
          <p:cNvSpPr/>
          <p:nvPr/>
        </p:nvSpPr>
        <p:spPr>
          <a:xfrm rot="21408085">
            <a:off x="2084722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B32B7B7E-2221-0D77-359E-695189F1D26D}"/>
              </a:ext>
            </a:extLst>
          </p:cNvPr>
          <p:cNvGrpSpPr/>
          <p:nvPr/>
        </p:nvGrpSpPr>
        <p:grpSpPr>
          <a:xfrm>
            <a:off x="24605799" y="5804147"/>
            <a:ext cx="1760643" cy="1908509"/>
            <a:chOff x="3110102" y="1499880"/>
            <a:chExt cx="330613" cy="358379"/>
          </a:xfrm>
        </p:grpSpPr>
        <p:sp>
          <p:nvSpPr>
            <p:cNvPr id="75" name="Google Shape;709;p25">
              <a:extLst>
                <a:ext uri="{FF2B5EF4-FFF2-40B4-BE49-F238E27FC236}">
                  <a16:creationId xmlns:a16="http://schemas.microsoft.com/office/drawing/2014/main" id="{71225A7B-D4FB-C81B-9BDC-29875C47F37B}"/>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EA451756-3A71-40F0-DACB-3C88BD4E70E5}"/>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8C9FA438-29CC-82DA-EE8A-A056CB47C5FC}"/>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041416BD-318F-FFF2-B63B-89AF78D71E17}"/>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E89785C7-4772-32C7-A633-9CC0155CC3E1}"/>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7D057F5D-5F43-A379-BEA7-1AFEED7DC3B8}"/>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947312F5-0548-1A56-6E3A-07BDFDA39FA1}"/>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4">
            <a:extLst>
              <a:ext uri="{FF2B5EF4-FFF2-40B4-BE49-F238E27FC236}">
                <a16:creationId xmlns:a16="http://schemas.microsoft.com/office/drawing/2014/main" id="{512DBA62-5D71-573E-377A-1D6D22289E15}"/>
              </a:ext>
            </a:extLst>
          </p:cNvPr>
          <p:cNvGrpSpPr/>
          <p:nvPr/>
        </p:nvGrpSpPr>
        <p:grpSpPr>
          <a:xfrm>
            <a:off x="493109" y="1943100"/>
            <a:ext cx="9225196" cy="1297064"/>
            <a:chOff x="0" y="0"/>
            <a:chExt cx="59817581" cy="7489832"/>
          </a:xfrm>
        </p:grpSpPr>
        <p:sp>
          <p:nvSpPr>
            <p:cNvPr id="6" name="Freeform 5">
              <a:extLst>
                <a:ext uri="{FF2B5EF4-FFF2-40B4-BE49-F238E27FC236}">
                  <a16:creationId xmlns:a16="http://schemas.microsoft.com/office/drawing/2014/main" id="{431D3B12-FFB3-8A63-F9AE-212B2786461F}"/>
                </a:ext>
              </a:extLst>
            </p:cNvPr>
            <p:cNvSpPr/>
            <p:nvPr/>
          </p:nvSpPr>
          <p:spPr>
            <a:xfrm>
              <a:off x="0" y="0"/>
              <a:ext cx="59817583" cy="7489832"/>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4" name="TextBox 6">
            <a:extLst>
              <a:ext uri="{FF2B5EF4-FFF2-40B4-BE49-F238E27FC236}">
                <a16:creationId xmlns:a16="http://schemas.microsoft.com/office/drawing/2014/main" id="{E9C220AF-F74B-B60A-F9D8-1F70A15D78FF}"/>
              </a:ext>
            </a:extLst>
          </p:cNvPr>
          <p:cNvSpPr txBox="1"/>
          <p:nvPr/>
        </p:nvSpPr>
        <p:spPr>
          <a:xfrm>
            <a:off x="877699" y="2327314"/>
            <a:ext cx="4127837" cy="492919"/>
          </a:xfrm>
          <a:prstGeom prst="rect">
            <a:avLst/>
          </a:prstGeom>
        </p:spPr>
        <p:txBody>
          <a:bodyPr lIns="0" tIns="0" rIns="0" bIns="0" rtlCol="0" anchor="t">
            <a:spAutoFit/>
          </a:bodyPr>
          <a:lstStyle/>
          <a:p>
            <a:pPr algn="l">
              <a:lnSpc>
                <a:spcPts val="3900"/>
              </a:lnSpc>
            </a:pPr>
            <a:r>
              <a:rPr lang="en-IN" sz="3200"/>
              <a:t>Data Preparation</a:t>
            </a:r>
            <a:endParaRPr lang="en-US" sz="3000">
              <a:solidFill>
                <a:srgbClr val="14110F"/>
              </a:solidFill>
              <a:latin typeface="Public Sans"/>
              <a:ea typeface="Public Sans"/>
              <a:cs typeface="Public Sans"/>
              <a:sym typeface="Public Sans"/>
            </a:endParaRPr>
          </a:p>
        </p:txBody>
      </p:sp>
      <p:sp>
        <p:nvSpPr>
          <p:cNvPr id="5" name="TextBox 7">
            <a:extLst>
              <a:ext uri="{FF2B5EF4-FFF2-40B4-BE49-F238E27FC236}">
                <a16:creationId xmlns:a16="http://schemas.microsoft.com/office/drawing/2014/main" id="{EE670AB8-2697-E1F3-B8FC-B2FC2C9ADAAD}"/>
              </a:ext>
            </a:extLst>
          </p:cNvPr>
          <p:cNvSpPr txBox="1"/>
          <p:nvPr/>
        </p:nvSpPr>
        <p:spPr>
          <a:xfrm>
            <a:off x="5005536" y="2145478"/>
            <a:ext cx="4293425"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2000"/>
              <a:t>Loaded and normalized brand names.</a:t>
            </a:r>
          </a:p>
          <a:p>
            <a:pPr marL="342900" indent="-342900">
              <a:buFont typeface="Arial" panose="020B0604020202020204" pitchFamily="34" charset="0"/>
              <a:buChar char="•"/>
            </a:pPr>
            <a:r>
              <a:rPr lang="en-IN" sz="2000"/>
              <a:t>Translated non-English names and replaced missing data.</a:t>
            </a:r>
          </a:p>
        </p:txBody>
      </p:sp>
      <p:grpSp>
        <p:nvGrpSpPr>
          <p:cNvPr id="17" name="Group 18">
            <a:extLst>
              <a:ext uri="{FF2B5EF4-FFF2-40B4-BE49-F238E27FC236}">
                <a16:creationId xmlns:a16="http://schemas.microsoft.com/office/drawing/2014/main" id="{FCCD7309-629D-4971-0FC6-FB43434B3C57}"/>
              </a:ext>
            </a:extLst>
          </p:cNvPr>
          <p:cNvGrpSpPr/>
          <p:nvPr/>
        </p:nvGrpSpPr>
        <p:grpSpPr>
          <a:xfrm>
            <a:off x="493109" y="7677707"/>
            <a:ext cx="9225196" cy="1885393"/>
            <a:chOff x="0" y="3375760"/>
            <a:chExt cx="59817581" cy="10887109"/>
          </a:xfrm>
        </p:grpSpPr>
        <p:sp>
          <p:nvSpPr>
            <p:cNvPr id="22" name="Freeform 19">
              <a:extLst>
                <a:ext uri="{FF2B5EF4-FFF2-40B4-BE49-F238E27FC236}">
                  <a16:creationId xmlns:a16="http://schemas.microsoft.com/office/drawing/2014/main" id="{5DF99527-E7E7-1D05-A7CA-7985B0C2849F}"/>
                </a:ext>
              </a:extLst>
            </p:cNvPr>
            <p:cNvSpPr/>
            <p:nvPr/>
          </p:nvSpPr>
          <p:spPr>
            <a:xfrm>
              <a:off x="0" y="3375760"/>
              <a:ext cx="59817581" cy="10887109"/>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18" name="TextBox 20">
            <a:extLst>
              <a:ext uri="{FF2B5EF4-FFF2-40B4-BE49-F238E27FC236}">
                <a16:creationId xmlns:a16="http://schemas.microsoft.com/office/drawing/2014/main" id="{946E2F98-48FF-43F8-3337-BA6AEF0810D8}"/>
              </a:ext>
            </a:extLst>
          </p:cNvPr>
          <p:cNvSpPr txBox="1"/>
          <p:nvPr/>
        </p:nvSpPr>
        <p:spPr>
          <a:xfrm>
            <a:off x="918107" y="8153739"/>
            <a:ext cx="3412891" cy="983603"/>
          </a:xfrm>
          <a:prstGeom prst="rect">
            <a:avLst/>
          </a:prstGeom>
        </p:spPr>
        <p:txBody>
          <a:bodyPr wrap="square" lIns="0" tIns="0" rIns="0" bIns="0" rtlCol="0" anchor="t">
            <a:spAutoFit/>
          </a:bodyPr>
          <a:lstStyle/>
          <a:p>
            <a:pPr algn="l">
              <a:lnSpc>
                <a:spcPts val="3900"/>
              </a:lnSpc>
            </a:pPr>
            <a:r>
              <a:rPr lang="en-IN" sz="3200"/>
              <a:t>Metadata and Readiness</a:t>
            </a:r>
            <a:endParaRPr lang="en-US" sz="3000">
              <a:solidFill>
                <a:srgbClr val="14110F"/>
              </a:solidFill>
              <a:latin typeface="Public Sans"/>
              <a:ea typeface="Public Sans"/>
              <a:cs typeface="Public Sans"/>
              <a:sym typeface="Public Sans"/>
            </a:endParaRPr>
          </a:p>
        </p:txBody>
      </p:sp>
      <p:sp>
        <p:nvSpPr>
          <p:cNvPr id="19" name="TextBox 21">
            <a:extLst>
              <a:ext uri="{FF2B5EF4-FFF2-40B4-BE49-F238E27FC236}">
                <a16:creationId xmlns:a16="http://schemas.microsoft.com/office/drawing/2014/main" id="{0CB21CE5-7AF1-5425-660B-82010AEB3496}"/>
              </a:ext>
            </a:extLst>
          </p:cNvPr>
          <p:cNvSpPr txBox="1"/>
          <p:nvPr/>
        </p:nvSpPr>
        <p:spPr>
          <a:xfrm>
            <a:off x="5005536" y="7986515"/>
            <a:ext cx="4293426"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t>Retained essential metadata for analysis</a:t>
            </a:r>
          </a:p>
          <a:p>
            <a:pPr marL="342900" indent="-342900" algn="l">
              <a:lnSpc>
                <a:spcPts val="2600"/>
              </a:lnSpc>
              <a:buFont typeface="Arial" panose="020B0604020202020204" pitchFamily="34" charset="0"/>
              <a:buChar char="•"/>
            </a:pPr>
            <a:r>
              <a:rPr lang="en-IN" sz="2000"/>
              <a:t>Dataset standardized and ready for modelling</a:t>
            </a:r>
            <a:endParaRPr lang="en-US" sz="2000">
              <a:solidFill>
                <a:srgbClr val="14110F"/>
              </a:solidFill>
              <a:latin typeface="Public Sans"/>
              <a:ea typeface="Public Sans"/>
              <a:cs typeface="Public Sans"/>
              <a:sym typeface="Public Sans"/>
            </a:endParaRPr>
          </a:p>
        </p:txBody>
      </p:sp>
      <p:sp>
        <p:nvSpPr>
          <p:cNvPr id="95" name="AutoShape 9">
            <a:extLst>
              <a:ext uri="{FF2B5EF4-FFF2-40B4-BE49-F238E27FC236}">
                <a16:creationId xmlns:a16="http://schemas.microsoft.com/office/drawing/2014/main" id="{D0917D97-0644-5E7C-CF7B-637AE82CA8E2}"/>
              </a:ext>
            </a:extLst>
          </p:cNvPr>
          <p:cNvSpPr/>
          <p:nvPr/>
        </p:nvSpPr>
        <p:spPr>
          <a:xfrm>
            <a:off x="528404" y="5676900"/>
            <a:ext cx="9225196" cy="1565851"/>
          </a:xfrm>
          <a:prstGeom prst="rect">
            <a:avLst/>
          </a:prstGeom>
          <a:solidFill>
            <a:srgbClr val="FA632A"/>
          </a:solidFill>
        </p:spPr>
        <p:txBody>
          <a:bodyPr/>
          <a:lstStyle/>
          <a:p>
            <a:endParaRPr lang="en-US"/>
          </a:p>
        </p:txBody>
      </p:sp>
      <p:sp>
        <p:nvSpPr>
          <p:cNvPr id="96" name="TextBox 10">
            <a:extLst>
              <a:ext uri="{FF2B5EF4-FFF2-40B4-BE49-F238E27FC236}">
                <a16:creationId xmlns:a16="http://schemas.microsoft.com/office/drawing/2014/main" id="{44BB0C8D-F482-F7E0-CF0D-0859F3946CA1}"/>
              </a:ext>
            </a:extLst>
          </p:cNvPr>
          <p:cNvSpPr txBox="1"/>
          <p:nvPr/>
        </p:nvSpPr>
        <p:spPr>
          <a:xfrm>
            <a:off x="888945" y="6218650"/>
            <a:ext cx="4127837" cy="483466"/>
          </a:xfrm>
          <a:prstGeom prst="rect">
            <a:avLst/>
          </a:prstGeom>
        </p:spPr>
        <p:txBody>
          <a:bodyPr lIns="0" tIns="0" rIns="0" bIns="0" rtlCol="0" anchor="t">
            <a:spAutoFit/>
          </a:bodyPr>
          <a:lstStyle/>
          <a:p>
            <a:pPr algn="l">
              <a:lnSpc>
                <a:spcPts val="3900"/>
              </a:lnSpc>
            </a:pPr>
            <a:r>
              <a:rPr lang="en-IN" sz="3200">
                <a:solidFill>
                  <a:schemeClr val="bg1"/>
                </a:solidFill>
              </a:rPr>
              <a:t>Categorization</a:t>
            </a:r>
            <a:endParaRPr lang="en-US" sz="3200">
              <a:solidFill>
                <a:schemeClr val="bg1"/>
              </a:solidFill>
              <a:latin typeface="Public Sans"/>
              <a:ea typeface="Public Sans"/>
              <a:cs typeface="Public Sans"/>
              <a:sym typeface="Public Sans"/>
            </a:endParaRPr>
          </a:p>
        </p:txBody>
      </p:sp>
      <p:sp>
        <p:nvSpPr>
          <p:cNvPr id="97" name="TextBox 11">
            <a:extLst>
              <a:ext uri="{FF2B5EF4-FFF2-40B4-BE49-F238E27FC236}">
                <a16:creationId xmlns:a16="http://schemas.microsoft.com/office/drawing/2014/main" id="{49C7ECDB-E325-4B15-2D3B-7B32D41EEEAB}"/>
              </a:ext>
            </a:extLst>
          </p:cNvPr>
          <p:cNvSpPr txBox="1"/>
          <p:nvPr/>
        </p:nvSpPr>
        <p:spPr>
          <a:xfrm>
            <a:off x="5029200" y="5828367"/>
            <a:ext cx="4423193"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solidFill>
                  <a:schemeClr val="bg1"/>
                </a:solidFill>
              </a:rPr>
              <a:t>Applied Google category IDs and taxonomy codes</a:t>
            </a:r>
          </a:p>
          <a:p>
            <a:pPr marL="342900" indent="-342900" algn="l">
              <a:lnSpc>
                <a:spcPts val="2600"/>
              </a:lnSpc>
              <a:buFont typeface="Arial" panose="020B0604020202020204" pitchFamily="34" charset="0"/>
              <a:buChar char="•"/>
            </a:pPr>
            <a:r>
              <a:rPr lang="en-IN" sz="2000">
                <a:solidFill>
                  <a:schemeClr val="bg1"/>
                </a:solidFill>
              </a:rPr>
              <a:t>Mapped brands to structured subcategories (Levels 1-7)</a:t>
            </a:r>
            <a:endParaRPr lang="en-US" sz="2000">
              <a:solidFill>
                <a:schemeClr val="bg1"/>
              </a:solidFill>
              <a:latin typeface="Public Sans"/>
              <a:ea typeface="Public Sans"/>
              <a:cs typeface="Public Sans"/>
              <a:sym typeface="Public Sans"/>
            </a:endParaRPr>
          </a:p>
        </p:txBody>
      </p:sp>
      <p:grpSp>
        <p:nvGrpSpPr>
          <p:cNvPr id="23" name="Group 4">
            <a:extLst>
              <a:ext uri="{FF2B5EF4-FFF2-40B4-BE49-F238E27FC236}">
                <a16:creationId xmlns:a16="http://schemas.microsoft.com/office/drawing/2014/main" id="{F994F7D5-9C2A-17EB-53DA-C7DC04885E74}"/>
              </a:ext>
            </a:extLst>
          </p:cNvPr>
          <p:cNvGrpSpPr/>
          <p:nvPr/>
        </p:nvGrpSpPr>
        <p:grpSpPr>
          <a:xfrm>
            <a:off x="493109" y="3924300"/>
            <a:ext cx="9225196" cy="1297064"/>
            <a:chOff x="0" y="0"/>
            <a:chExt cx="59817581" cy="7489832"/>
          </a:xfrm>
        </p:grpSpPr>
        <p:sp>
          <p:nvSpPr>
            <p:cNvPr id="26" name="Freeform 25">
              <a:extLst>
                <a:ext uri="{FF2B5EF4-FFF2-40B4-BE49-F238E27FC236}">
                  <a16:creationId xmlns:a16="http://schemas.microsoft.com/office/drawing/2014/main" id="{1C038089-17BB-AD12-8D97-D88141CDB301}"/>
                </a:ext>
              </a:extLst>
            </p:cNvPr>
            <p:cNvSpPr/>
            <p:nvPr/>
          </p:nvSpPr>
          <p:spPr>
            <a:xfrm>
              <a:off x="0" y="0"/>
              <a:ext cx="59817583" cy="7489832"/>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24" name="TextBox 6">
            <a:extLst>
              <a:ext uri="{FF2B5EF4-FFF2-40B4-BE49-F238E27FC236}">
                <a16:creationId xmlns:a16="http://schemas.microsoft.com/office/drawing/2014/main" id="{475A9682-FA1C-6AB1-507E-0AB7CFD43C5C}"/>
              </a:ext>
            </a:extLst>
          </p:cNvPr>
          <p:cNvSpPr txBox="1"/>
          <p:nvPr/>
        </p:nvSpPr>
        <p:spPr>
          <a:xfrm>
            <a:off x="877699" y="4076700"/>
            <a:ext cx="4127837" cy="983603"/>
          </a:xfrm>
          <a:prstGeom prst="rect">
            <a:avLst/>
          </a:prstGeom>
        </p:spPr>
        <p:txBody>
          <a:bodyPr lIns="0" tIns="0" rIns="0" bIns="0" rtlCol="0" anchor="t">
            <a:spAutoFit/>
          </a:bodyPr>
          <a:lstStyle/>
          <a:p>
            <a:pPr algn="l">
              <a:lnSpc>
                <a:spcPts val="3900"/>
              </a:lnSpc>
            </a:pPr>
            <a:r>
              <a:rPr lang="en-IN" sz="3200"/>
              <a:t>Normalization and Translation</a:t>
            </a:r>
            <a:endParaRPr lang="en-US" sz="3200">
              <a:latin typeface="Public Sans"/>
              <a:ea typeface="Public Sans"/>
              <a:cs typeface="Public Sans"/>
              <a:sym typeface="Public Sans"/>
            </a:endParaRPr>
          </a:p>
        </p:txBody>
      </p:sp>
      <p:sp>
        <p:nvSpPr>
          <p:cNvPr id="25" name="TextBox 7">
            <a:extLst>
              <a:ext uri="{FF2B5EF4-FFF2-40B4-BE49-F238E27FC236}">
                <a16:creationId xmlns:a16="http://schemas.microsoft.com/office/drawing/2014/main" id="{1D396AFC-E423-DC66-FC77-1BBF706F9E08}"/>
              </a:ext>
            </a:extLst>
          </p:cNvPr>
          <p:cNvSpPr txBox="1"/>
          <p:nvPr/>
        </p:nvSpPr>
        <p:spPr>
          <a:xfrm>
            <a:off x="5005536" y="4126678"/>
            <a:ext cx="4293425" cy="984629"/>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t>Converted to lowercase, removed accents and special characters.</a:t>
            </a:r>
          </a:p>
          <a:p>
            <a:pPr marL="342900" indent="-342900" algn="l">
              <a:lnSpc>
                <a:spcPts val="2600"/>
              </a:lnSpc>
              <a:buFont typeface="Arial" panose="020B0604020202020204" pitchFamily="34" charset="0"/>
              <a:buChar char="•"/>
            </a:pPr>
            <a:r>
              <a:rPr lang="en-IN" sz="2000"/>
              <a:t>Korean names translated to English</a:t>
            </a:r>
            <a:endParaRPr lang="en-US" sz="2000">
              <a:latin typeface="Public Sans"/>
              <a:ea typeface="Public Sans"/>
              <a:cs typeface="Public Sans"/>
              <a:sym typeface="Public Sans"/>
            </a:endParaRPr>
          </a:p>
        </p:txBody>
      </p:sp>
      <p:sp>
        <p:nvSpPr>
          <p:cNvPr id="2" name="Google Shape;705;p25">
            <a:extLst>
              <a:ext uri="{FF2B5EF4-FFF2-40B4-BE49-F238E27FC236}">
                <a16:creationId xmlns:a16="http://schemas.microsoft.com/office/drawing/2014/main" id="{23EF1082-9542-8B04-2947-49FAA1F748B9}"/>
              </a:ext>
            </a:extLst>
          </p:cNvPr>
          <p:cNvSpPr txBox="1"/>
          <p:nvPr/>
        </p:nvSpPr>
        <p:spPr>
          <a:xfrm>
            <a:off x="4290591"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Cleaning</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spTree>
    <p:extLst>
      <p:ext uri="{BB962C8B-B14F-4D97-AF65-F5344CB8AC3E}">
        <p14:creationId xmlns:p14="http://schemas.microsoft.com/office/powerpoint/2010/main" val="221133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B609-09F0-BD81-06C8-19F023DD8753}"/>
            </a:ext>
          </a:extLst>
        </p:cNvPr>
        <p:cNvGrpSpPr/>
        <p:nvPr/>
      </p:nvGrpSpPr>
      <p:grpSpPr>
        <a:xfrm>
          <a:off x="0" y="0"/>
          <a:ext cx="0" cy="0"/>
          <a:chOff x="0" y="0"/>
          <a:chExt cx="0" cy="0"/>
        </a:xfrm>
      </p:grpSpPr>
      <p:sp>
        <p:nvSpPr>
          <p:cNvPr id="20" name="Freeform 20">
            <a:extLst>
              <a:ext uri="{FF2B5EF4-FFF2-40B4-BE49-F238E27FC236}">
                <a16:creationId xmlns:a16="http://schemas.microsoft.com/office/drawing/2014/main" id="{D2533C17-89A7-96E8-6B8F-4FD1084D805F}"/>
              </a:ext>
            </a:extLst>
          </p:cNvPr>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3493F1CF-427E-79AF-E103-916392868FCF}"/>
              </a:ext>
            </a:extLst>
          </p:cNvPr>
          <p:cNvSpPr/>
          <p:nvPr/>
        </p:nvSpPr>
        <p:spPr>
          <a:xfrm>
            <a:off x="-3200400" y="7258252"/>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9" name="Picture 28" descr="A black background with orange letters&#10;&#10;AI-generated content may be incorrect.">
            <a:extLst>
              <a:ext uri="{FF2B5EF4-FFF2-40B4-BE49-F238E27FC236}">
                <a16:creationId xmlns:a16="http://schemas.microsoft.com/office/drawing/2014/main" id="{C43BCA58-46F0-87FC-9755-941717DF1C4F}"/>
              </a:ext>
            </a:extLst>
          </p:cNvPr>
          <p:cNvPicPr>
            <a:picLocks noChangeAspect="1"/>
          </p:cNvPicPr>
          <p:nvPr/>
        </p:nvPicPr>
        <p:blipFill rotWithShape="1">
          <a:blip r:embed="rId4">
            <a:extLst>
              <a:ext uri="{28A0092B-C50C-407E-A947-70E740481C1C}">
                <a14:useLocalDpi xmlns:a14="http://schemas.microsoft.com/office/drawing/2010/main" val="0"/>
              </a:ext>
            </a:extLst>
          </a:blip>
          <a:srcRect t="30432" b="30651"/>
          <a:stretch/>
        </p:blipFill>
        <p:spPr>
          <a:xfrm>
            <a:off x="15316200" y="184364"/>
            <a:ext cx="2976427" cy="826282"/>
          </a:xfrm>
          <a:prstGeom prst="rect">
            <a:avLst/>
          </a:prstGeom>
        </p:spPr>
      </p:pic>
      <p:sp>
        <p:nvSpPr>
          <p:cNvPr id="63" name="AutoShape 2">
            <a:extLst>
              <a:ext uri="{FF2B5EF4-FFF2-40B4-BE49-F238E27FC236}">
                <a16:creationId xmlns:a16="http://schemas.microsoft.com/office/drawing/2014/main" id="{340EA2A4-388A-7C53-7BCF-849F5D884D46}"/>
              </a:ext>
            </a:extLst>
          </p:cNvPr>
          <p:cNvSpPr/>
          <p:nvPr/>
        </p:nvSpPr>
        <p:spPr>
          <a:xfrm>
            <a:off x="15120234" y="2803118"/>
            <a:ext cx="0" cy="12771305"/>
          </a:xfrm>
          <a:prstGeom prst="line">
            <a:avLst/>
          </a:prstGeom>
          <a:ln w="47625" cap="flat">
            <a:solidFill>
              <a:srgbClr val="FFFFFF"/>
            </a:solidFill>
            <a:prstDash val="solid"/>
            <a:headEnd type="none" w="sm" len="sm"/>
            <a:tailEnd type="none" w="sm" len="sm"/>
          </a:ln>
        </p:spPr>
        <p:txBody>
          <a:bodyPr/>
          <a:lstStyle/>
          <a:p>
            <a:endParaRPr lang="en-US"/>
          </a:p>
        </p:txBody>
      </p:sp>
      <p:cxnSp>
        <p:nvCxnSpPr>
          <p:cNvPr id="64" name="Google Shape;704;p25">
            <a:extLst>
              <a:ext uri="{FF2B5EF4-FFF2-40B4-BE49-F238E27FC236}">
                <a16:creationId xmlns:a16="http://schemas.microsoft.com/office/drawing/2014/main" id="{C672D897-43EC-9F59-5002-A805B79BCF1E}"/>
              </a:ext>
            </a:extLst>
          </p:cNvPr>
          <p:cNvCxnSpPr>
            <a:cxnSpLocks/>
          </p:cNvCxnSpPr>
          <p:nvPr/>
        </p:nvCxnSpPr>
        <p:spPr>
          <a:xfrm>
            <a:off x="14326827" y="2568456"/>
            <a:ext cx="3077012" cy="0"/>
          </a:xfrm>
          <a:prstGeom prst="straightConnector1">
            <a:avLst/>
          </a:prstGeom>
          <a:noFill/>
          <a:ln w="9525" cap="flat" cmpd="sng">
            <a:solidFill>
              <a:schemeClr val="accent4"/>
            </a:solidFill>
            <a:prstDash val="solid"/>
            <a:round/>
            <a:headEnd type="oval" w="med" len="med"/>
            <a:tailEnd type="none" w="med" len="med"/>
          </a:ln>
        </p:spPr>
      </p:cxnSp>
      <p:sp>
        <p:nvSpPr>
          <p:cNvPr id="65" name="Google Shape;706;p25">
            <a:extLst>
              <a:ext uri="{FF2B5EF4-FFF2-40B4-BE49-F238E27FC236}">
                <a16:creationId xmlns:a16="http://schemas.microsoft.com/office/drawing/2014/main" id="{64204349-90ED-1AC1-0F69-71803B297C65}"/>
              </a:ext>
            </a:extLst>
          </p:cNvPr>
          <p:cNvSpPr/>
          <p:nvPr/>
        </p:nvSpPr>
        <p:spPr>
          <a:xfrm rot="21408085">
            <a:off x="12492355" y="2033865"/>
            <a:ext cx="9085113" cy="11421631"/>
          </a:xfrm>
          <a:custGeom>
            <a:avLst/>
            <a:gdLst/>
            <a:ahLst/>
            <a:cxnLst/>
            <a:rect l="l" t="t" r="r" b="b"/>
            <a:pathLst>
              <a:path w="68236" h="85785" extrusionOk="0">
                <a:moveTo>
                  <a:pt x="59103" y="1"/>
                </a:moveTo>
                <a:cubicBezTo>
                  <a:pt x="26433" y="239"/>
                  <a:pt x="1" y="26790"/>
                  <a:pt x="1" y="59532"/>
                </a:cubicBezTo>
                <a:cubicBezTo>
                  <a:pt x="1" y="68950"/>
                  <a:pt x="2203" y="77867"/>
                  <a:pt x="6097" y="85785"/>
                </a:cubicBezTo>
                <a:lnTo>
                  <a:pt x="15729" y="69926"/>
                </a:lnTo>
                <a:lnTo>
                  <a:pt x="35469" y="69402"/>
                </a:lnTo>
                <a:cubicBezTo>
                  <a:pt x="34219" y="66354"/>
                  <a:pt x="33517" y="63020"/>
                  <a:pt x="33517" y="59532"/>
                </a:cubicBezTo>
                <a:cubicBezTo>
                  <a:pt x="33517" y="45316"/>
                  <a:pt x="44923" y="33767"/>
                  <a:pt x="59091" y="33529"/>
                </a:cubicBezTo>
                <a:lnTo>
                  <a:pt x="68235" y="16646"/>
                </a:lnTo>
                <a:lnTo>
                  <a:pt x="59103" y="1"/>
                </a:lnTo>
                <a:close/>
              </a:path>
            </a:pathLst>
          </a:custGeom>
          <a:solidFill>
            <a:srgbClr val="FF4F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 name="Google Shape;717;p25">
            <a:extLst>
              <a:ext uri="{FF2B5EF4-FFF2-40B4-BE49-F238E27FC236}">
                <a16:creationId xmlns:a16="http://schemas.microsoft.com/office/drawing/2014/main" id="{412B2C43-F7AA-271E-59BF-3F717A4E4450}"/>
              </a:ext>
            </a:extLst>
          </p:cNvPr>
          <p:cNvCxnSpPr>
            <a:cxnSpLocks/>
            <a:stCxn id="68" idx="1"/>
          </p:cNvCxnSpPr>
          <p:nvPr/>
        </p:nvCxnSpPr>
        <p:spPr>
          <a:xfrm flipH="1">
            <a:off x="27552171" y="6573178"/>
            <a:ext cx="2942810" cy="0"/>
          </a:xfrm>
          <a:prstGeom prst="straightConnector1">
            <a:avLst/>
          </a:prstGeom>
          <a:solidFill>
            <a:srgbClr val="25235B"/>
          </a:solidFill>
          <a:ln w="9525" cap="flat" cmpd="sng">
            <a:solidFill>
              <a:schemeClr val="accent1"/>
            </a:solidFill>
            <a:prstDash val="solid"/>
            <a:round/>
            <a:headEnd type="oval" w="med" len="med"/>
            <a:tailEnd type="none" w="med" len="med"/>
          </a:ln>
        </p:spPr>
      </p:cxnSp>
      <p:sp>
        <p:nvSpPr>
          <p:cNvPr id="68" name="Google Shape;718;p25">
            <a:extLst>
              <a:ext uri="{FF2B5EF4-FFF2-40B4-BE49-F238E27FC236}">
                <a16:creationId xmlns:a16="http://schemas.microsoft.com/office/drawing/2014/main" id="{34FB33E8-1DD2-87D1-F721-F1A48A4EC9BD}"/>
              </a:ext>
            </a:extLst>
          </p:cNvPr>
          <p:cNvSpPr txBox="1"/>
          <p:nvPr/>
        </p:nvSpPr>
        <p:spPr>
          <a:xfrm>
            <a:off x="30494981" y="5429285"/>
            <a:ext cx="12311974" cy="22877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Similarity/Fuzzy Matching</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69" name="Google Shape;721;p25">
            <a:extLst>
              <a:ext uri="{FF2B5EF4-FFF2-40B4-BE49-F238E27FC236}">
                <a16:creationId xmlns:a16="http://schemas.microsoft.com/office/drawing/2014/main" id="{11522EE9-19FD-A712-73C1-9461CF20DD68}"/>
              </a:ext>
            </a:extLst>
          </p:cNvPr>
          <p:cNvGrpSpPr/>
          <p:nvPr/>
        </p:nvGrpSpPr>
        <p:grpSpPr>
          <a:xfrm>
            <a:off x="15240953" y="5617235"/>
            <a:ext cx="1760643" cy="1911896"/>
            <a:chOff x="507625" y="1500293"/>
            <a:chExt cx="330613" cy="359015"/>
          </a:xfrm>
        </p:grpSpPr>
        <p:sp>
          <p:nvSpPr>
            <p:cNvPr id="91" name="Google Shape;722;p25">
              <a:extLst>
                <a:ext uri="{FF2B5EF4-FFF2-40B4-BE49-F238E27FC236}">
                  <a16:creationId xmlns:a16="http://schemas.microsoft.com/office/drawing/2014/main" id="{062C6C13-BD45-9CCA-FD11-C4202E9BA51C}"/>
                </a:ext>
              </a:extLst>
            </p:cNvPr>
            <p:cNvSpPr/>
            <p:nvPr/>
          </p:nvSpPr>
          <p:spPr>
            <a:xfrm>
              <a:off x="64205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23;p25">
              <a:extLst>
                <a:ext uri="{FF2B5EF4-FFF2-40B4-BE49-F238E27FC236}">
                  <a16:creationId xmlns:a16="http://schemas.microsoft.com/office/drawing/2014/main" id="{718600A3-7D74-3B46-8401-962674A0088B}"/>
                </a:ext>
              </a:extLst>
            </p:cNvPr>
            <p:cNvSpPr/>
            <p:nvPr/>
          </p:nvSpPr>
          <p:spPr>
            <a:xfrm>
              <a:off x="507625"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725;p25">
            <a:extLst>
              <a:ext uri="{FF2B5EF4-FFF2-40B4-BE49-F238E27FC236}">
                <a16:creationId xmlns:a16="http://schemas.microsoft.com/office/drawing/2014/main" id="{D13501DC-359A-2994-19F3-19ADDD7E8AA4}"/>
              </a:ext>
            </a:extLst>
          </p:cNvPr>
          <p:cNvSpPr/>
          <p:nvPr/>
        </p:nvSpPr>
        <p:spPr>
          <a:xfrm>
            <a:off x="11675977" y="14858825"/>
            <a:ext cx="8851869" cy="4151894"/>
          </a:xfrm>
          <a:custGeom>
            <a:avLst/>
            <a:gdLst/>
            <a:ahLst/>
            <a:cxnLst/>
            <a:rect l="l" t="t" r="r" b="b"/>
            <a:pathLst>
              <a:path w="66488" h="30204" extrusionOk="0">
                <a:moveTo>
                  <a:pt x="66488" y="20397"/>
                </a:moveTo>
                <a:lnTo>
                  <a:pt x="66488" y="30204"/>
                </a:lnTo>
                <a:lnTo>
                  <a:pt x="6080" y="30204"/>
                </a:lnTo>
                <a:lnTo>
                  <a:pt x="6080" y="0"/>
                </a:lnTo>
                <a:lnTo>
                  <a:pt x="0" y="0"/>
                </a:lnTo>
              </a:path>
            </a:pathLst>
          </a:custGeom>
          <a:noFill/>
          <a:ln w="9525" cap="flat" cmpd="sng">
            <a:solidFill>
              <a:schemeClr val="accent5"/>
            </a:solidFill>
            <a:prstDash val="solid"/>
            <a:round/>
            <a:headEnd type="none" w="med" len="med"/>
            <a:tailEnd type="oval" w="med" len="med"/>
          </a:ln>
        </p:spPr>
        <p:txBody>
          <a:bodyPr/>
          <a:lstStyle/>
          <a:p>
            <a:endParaRPr lang="en-US"/>
          </a:p>
        </p:txBody>
      </p:sp>
      <p:sp>
        <p:nvSpPr>
          <p:cNvPr id="89" name="Google Shape;726;p25">
            <a:extLst>
              <a:ext uri="{FF2B5EF4-FFF2-40B4-BE49-F238E27FC236}">
                <a16:creationId xmlns:a16="http://schemas.microsoft.com/office/drawing/2014/main" id="{CE432F4D-5479-6516-65CD-E4BCF6312655}"/>
              </a:ext>
            </a:extLst>
          </p:cNvPr>
          <p:cNvSpPr/>
          <p:nvPr/>
        </p:nvSpPr>
        <p:spPr>
          <a:xfrm rot="21408085">
            <a:off x="13933006" y="11515683"/>
            <a:ext cx="13480951" cy="6177678"/>
          </a:xfrm>
          <a:custGeom>
            <a:avLst/>
            <a:gdLst/>
            <a:ahLst/>
            <a:cxnLst/>
            <a:rect l="l" t="t" r="r" b="b"/>
            <a:pathLst>
              <a:path w="101252" h="46399" extrusionOk="0">
                <a:moveTo>
                  <a:pt x="29183" y="0"/>
                </a:moveTo>
                <a:lnTo>
                  <a:pt x="9704" y="524"/>
                </a:lnTo>
                <a:lnTo>
                  <a:pt x="0" y="16514"/>
                </a:lnTo>
                <a:cubicBezTo>
                  <a:pt x="10276" y="34374"/>
                  <a:pt x="29552" y="46399"/>
                  <a:pt x="51638" y="46399"/>
                </a:cubicBezTo>
                <a:cubicBezTo>
                  <a:pt x="72343" y="46399"/>
                  <a:pt x="90583" y="35826"/>
                  <a:pt x="101251" y="19777"/>
                </a:cubicBezTo>
                <a:lnTo>
                  <a:pt x="82106" y="19360"/>
                </a:lnTo>
                <a:lnTo>
                  <a:pt x="72057" y="2977"/>
                </a:lnTo>
                <a:cubicBezTo>
                  <a:pt x="67295" y="9013"/>
                  <a:pt x="59913" y="12883"/>
                  <a:pt x="51638" y="12883"/>
                </a:cubicBezTo>
                <a:cubicBezTo>
                  <a:pt x="42053" y="12883"/>
                  <a:pt x="33695" y="7704"/>
                  <a:pt x="29183" y="0"/>
                </a:cubicBezTo>
                <a:close/>
              </a:path>
            </a:pathLst>
          </a:custGeom>
          <a:solidFill>
            <a:srgbClr val="3D1E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7;p25">
            <a:extLst>
              <a:ext uri="{FF2B5EF4-FFF2-40B4-BE49-F238E27FC236}">
                <a16:creationId xmlns:a16="http://schemas.microsoft.com/office/drawing/2014/main" id="{7ADD7C7A-AA18-8F75-8549-BABDD7F80561}"/>
              </a:ext>
            </a:extLst>
          </p:cNvPr>
          <p:cNvSpPr txBox="1"/>
          <p:nvPr/>
        </p:nvSpPr>
        <p:spPr>
          <a:xfrm>
            <a:off x="1600200" y="13707209"/>
            <a:ext cx="10036236" cy="22877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b="1">
                <a:solidFill>
                  <a:srgbClr val="434343"/>
                </a:solidFill>
                <a:latin typeface="Fira Sans Extra Condensed Medium"/>
                <a:ea typeface="Fira Sans Extra Condensed Medium"/>
                <a:cs typeface="Fira Sans Extra Condensed Medium"/>
                <a:sym typeface="Fira Sans Extra Condensed Medium"/>
              </a:rPr>
              <a:t>Scrapping and API</a:t>
            </a:r>
            <a:endParaRPr sz="3000" b="1">
              <a:solidFill>
                <a:srgbClr val="434343"/>
              </a:solidFill>
              <a:latin typeface="Fira Sans Extra Condensed Medium"/>
              <a:ea typeface="Fira Sans Extra Condensed Medium"/>
              <a:cs typeface="Fira Sans Extra Condensed Medium"/>
              <a:sym typeface="Fira Sans Extra Condensed Medium"/>
            </a:endParaRPr>
          </a:p>
        </p:txBody>
      </p:sp>
      <p:grpSp>
        <p:nvGrpSpPr>
          <p:cNvPr id="71" name="Google Shape;729;p25">
            <a:extLst>
              <a:ext uri="{FF2B5EF4-FFF2-40B4-BE49-F238E27FC236}">
                <a16:creationId xmlns:a16="http://schemas.microsoft.com/office/drawing/2014/main" id="{4CF791DA-8249-D0F2-5D64-5E9A4ACF481F}"/>
              </a:ext>
            </a:extLst>
          </p:cNvPr>
          <p:cNvGrpSpPr/>
          <p:nvPr/>
        </p:nvGrpSpPr>
        <p:grpSpPr>
          <a:xfrm>
            <a:off x="19484631" y="14466774"/>
            <a:ext cx="2109552" cy="1893775"/>
            <a:chOff x="1865381" y="4277506"/>
            <a:chExt cx="396131" cy="355612"/>
          </a:xfrm>
        </p:grpSpPr>
        <p:sp>
          <p:nvSpPr>
            <p:cNvPr id="82" name="Google Shape;730;p25">
              <a:extLst>
                <a:ext uri="{FF2B5EF4-FFF2-40B4-BE49-F238E27FC236}">
                  <a16:creationId xmlns:a16="http://schemas.microsoft.com/office/drawing/2014/main" id="{7C6FB4DB-F73D-1D6F-8545-F9D1AC179DA5}"/>
                </a:ext>
              </a:extLst>
            </p:cNvPr>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1;p25">
              <a:extLst>
                <a:ext uri="{FF2B5EF4-FFF2-40B4-BE49-F238E27FC236}">
                  <a16:creationId xmlns:a16="http://schemas.microsoft.com/office/drawing/2014/main" id="{E9B9C1CE-BCE9-F44E-0519-A10B16440E8E}"/>
                </a:ext>
              </a:extLst>
            </p:cNvPr>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32;p25">
              <a:extLst>
                <a:ext uri="{FF2B5EF4-FFF2-40B4-BE49-F238E27FC236}">
                  <a16:creationId xmlns:a16="http://schemas.microsoft.com/office/drawing/2014/main" id="{3E623550-564A-4BC6-2E3F-F4E1C9976776}"/>
                </a:ext>
              </a:extLst>
            </p:cNvPr>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33;p25">
              <a:extLst>
                <a:ext uri="{FF2B5EF4-FFF2-40B4-BE49-F238E27FC236}">
                  <a16:creationId xmlns:a16="http://schemas.microsoft.com/office/drawing/2014/main" id="{B52DD117-E1B9-DAF7-1387-768747A33E6E}"/>
                </a:ext>
              </a:extLst>
            </p:cNvPr>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34;p25">
              <a:extLst>
                <a:ext uri="{FF2B5EF4-FFF2-40B4-BE49-F238E27FC236}">
                  <a16:creationId xmlns:a16="http://schemas.microsoft.com/office/drawing/2014/main" id="{4C768B58-9637-1047-DB59-D805F1A7C7C5}"/>
                </a:ext>
              </a:extLst>
            </p:cNvPr>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35;p25">
              <a:extLst>
                <a:ext uri="{FF2B5EF4-FFF2-40B4-BE49-F238E27FC236}">
                  <a16:creationId xmlns:a16="http://schemas.microsoft.com/office/drawing/2014/main" id="{FC5192D3-7FC8-1C45-D335-FE3FB3F2EA34}"/>
                </a:ext>
              </a:extLst>
            </p:cNvPr>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TextBox 33">
            <a:extLst>
              <a:ext uri="{FF2B5EF4-FFF2-40B4-BE49-F238E27FC236}">
                <a16:creationId xmlns:a16="http://schemas.microsoft.com/office/drawing/2014/main" id="{BCC2986C-4290-6E77-EFC6-0212C74E57EE}"/>
              </a:ext>
            </a:extLst>
          </p:cNvPr>
          <p:cNvSpPr txBox="1"/>
          <p:nvPr/>
        </p:nvSpPr>
        <p:spPr>
          <a:xfrm>
            <a:off x="17369685" y="8554105"/>
            <a:ext cx="6278982" cy="2353568"/>
          </a:xfrm>
          <a:prstGeom prst="rect">
            <a:avLst/>
          </a:prstGeom>
        </p:spPr>
        <p:txBody>
          <a:bodyPr wrap="square" lIns="0" tIns="0" rIns="0" bIns="0" rtlCol="0" anchor="t">
            <a:spAutoFit/>
          </a:bodyPr>
          <a:lstStyle/>
          <a:p>
            <a:pPr algn="ctr"/>
            <a:r>
              <a:rPr lang="en-IN" sz="2800" b="1">
                <a:latin typeface="Arial" panose="020B0604020202020204" pitchFamily="34" charset="0"/>
                <a:cs typeface="Arial" panose="020B0604020202020204" pitchFamily="34" charset="0"/>
              </a:rPr>
              <a:t>Technical Approach</a:t>
            </a:r>
            <a:endParaRPr lang="en-US" sz="2800" b="1">
              <a:latin typeface="Arial" panose="020B0604020202020204" pitchFamily="34" charset="0"/>
              <a:ea typeface="DM Sans Bold"/>
              <a:cs typeface="Arial" panose="020B0604020202020204" pitchFamily="34" charset="0"/>
              <a:sym typeface="DM Sans Bold"/>
            </a:endParaRPr>
          </a:p>
        </p:txBody>
      </p:sp>
      <p:sp>
        <p:nvSpPr>
          <p:cNvPr id="73" name="Google Shape;719;p25">
            <a:extLst>
              <a:ext uri="{FF2B5EF4-FFF2-40B4-BE49-F238E27FC236}">
                <a16:creationId xmlns:a16="http://schemas.microsoft.com/office/drawing/2014/main" id="{D996FA23-CDA9-8A53-1300-A86A0F56352D}"/>
              </a:ext>
            </a:extLst>
          </p:cNvPr>
          <p:cNvSpPr/>
          <p:nvPr/>
        </p:nvSpPr>
        <p:spPr>
          <a:xfrm rot="21408085">
            <a:off x="20847223" y="1624559"/>
            <a:ext cx="7499922" cy="11860866"/>
          </a:xfrm>
          <a:custGeom>
            <a:avLst/>
            <a:gdLst/>
            <a:ahLst/>
            <a:cxnLst/>
            <a:rect l="l" t="t" r="r" b="b"/>
            <a:pathLst>
              <a:path w="56330" h="89084" extrusionOk="0">
                <a:moveTo>
                  <a:pt x="179" y="1"/>
                </a:moveTo>
                <a:lnTo>
                  <a:pt x="9264" y="16539"/>
                </a:lnTo>
                <a:lnTo>
                  <a:pt x="1" y="33624"/>
                </a:lnTo>
                <a:cubicBezTo>
                  <a:pt x="12859" y="35196"/>
                  <a:pt x="22813" y="46149"/>
                  <a:pt x="22813" y="59437"/>
                </a:cubicBezTo>
                <a:cubicBezTo>
                  <a:pt x="22813" y="64223"/>
                  <a:pt x="21515" y="68700"/>
                  <a:pt x="19265" y="72557"/>
                </a:cubicBezTo>
                <a:lnTo>
                  <a:pt x="29147" y="88667"/>
                </a:lnTo>
                <a:lnTo>
                  <a:pt x="48435" y="89083"/>
                </a:lnTo>
                <a:cubicBezTo>
                  <a:pt x="53460" y="80356"/>
                  <a:pt x="56329" y="70236"/>
                  <a:pt x="56329" y="59437"/>
                </a:cubicBezTo>
                <a:cubicBezTo>
                  <a:pt x="56329" y="27695"/>
                  <a:pt x="31481" y="1763"/>
                  <a:pt x="179" y="1"/>
                </a:cubicBezTo>
                <a:close/>
              </a:path>
            </a:pathLst>
          </a:custGeom>
          <a:solidFill>
            <a:srgbClr val="252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08;p25">
            <a:extLst>
              <a:ext uri="{FF2B5EF4-FFF2-40B4-BE49-F238E27FC236}">
                <a16:creationId xmlns:a16="http://schemas.microsoft.com/office/drawing/2014/main" id="{4F565A25-467C-EA68-5678-A5860C1CB2A7}"/>
              </a:ext>
            </a:extLst>
          </p:cNvPr>
          <p:cNvGrpSpPr/>
          <p:nvPr/>
        </p:nvGrpSpPr>
        <p:grpSpPr>
          <a:xfrm>
            <a:off x="24605799" y="5804147"/>
            <a:ext cx="1760643" cy="1908509"/>
            <a:chOff x="3110102" y="1499880"/>
            <a:chExt cx="330613" cy="358379"/>
          </a:xfrm>
        </p:grpSpPr>
        <p:sp>
          <p:nvSpPr>
            <p:cNvPr id="75" name="Google Shape;709;p25">
              <a:extLst>
                <a:ext uri="{FF2B5EF4-FFF2-40B4-BE49-F238E27FC236}">
                  <a16:creationId xmlns:a16="http://schemas.microsoft.com/office/drawing/2014/main" id="{FB040CC6-926B-3703-B425-09860BAD7084}"/>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10;p25">
              <a:extLst>
                <a:ext uri="{FF2B5EF4-FFF2-40B4-BE49-F238E27FC236}">
                  <a16:creationId xmlns:a16="http://schemas.microsoft.com/office/drawing/2014/main" id="{C352FF2F-BB5F-523D-7E88-7C3554EFC6CD}"/>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11;p25">
              <a:extLst>
                <a:ext uri="{FF2B5EF4-FFF2-40B4-BE49-F238E27FC236}">
                  <a16:creationId xmlns:a16="http://schemas.microsoft.com/office/drawing/2014/main" id="{13CEE83C-1CAD-BF81-71CD-FDB4F6756FF8}"/>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12;p25">
              <a:extLst>
                <a:ext uri="{FF2B5EF4-FFF2-40B4-BE49-F238E27FC236}">
                  <a16:creationId xmlns:a16="http://schemas.microsoft.com/office/drawing/2014/main" id="{88898B63-D131-310D-6731-D975036B2CFF}"/>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13;p25">
              <a:extLst>
                <a:ext uri="{FF2B5EF4-FFF2-40B4-BE49-F238E27FC236}">
                  <a16:creationId xmlns:a16="http://schemas.microsoft.com/office/drawing/2014/main" id="{CF29EA6C-6CFA-ED1E-E016-7495A9CD70BC}"/>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14;p25">
              <a:extLst>
                <a:ext uri="{FF2B5EF4-FFF2-40B4-BE49-F238E27FC236}">
                  <a16:creationId xmlns:a16="http://schemas.microsoft.com/office/drawing/2014/main" id="{3FF74707-495D-9413-964F-05A372519B36}"/>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15;p25">
              <a:extLst>
                <a:ext uri="{FF2B5EF4-FFF2-40B4-BE49-F238E27FC236}">
                  <a16:creationId xmlns:a16="http://schemas.microsoft.com/office/drawing/2014/main" id="{317C9DDC-12A3-DC0F-F258-D5FB5BD109E7}"/>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4">
            <a:extLst>
              <a:ext uri="{FF2B5EF4-FFF2-40B4-BE49-F238E27FC236}">
                <a16:creationId xmlns:a16="http://schemas.microsoft.com/office/drawing/2014/main" id="{01C86DDD-2767-DF1A-AEEF-1D2E74D6CC9F}"/>
              </a:ext>
            </a:extLst>
          </p:cNvPr>
          <p:cNvGrpSpPr/>
          <p:nvPr/>
        </p:nvGrpSpPr>
        <p:grpSpPr>
          <a:xfrm>
            <a:off x="493109" y="1943100"/>
            <a:ext cx="9225196" cy="1297064"/>
            <a:chOff x="0" y="0"/>
            <a:chExt cx="59817581" cy="7489832"/>
          </a:xfrm>
        </p:grpSpPr>
        <p:sp>
          <p:nvSpPr>
            <p:cNvPr id="6" name="Freeform 5">
              <a:extLst>
                <a:ext uri="{FF2B5EF4-FFF2-40B4-BE49-F238E27FC236}">
                  <a16:creationId xmlns:a16="http://schemas.microsoft.com/office/drawing/2014/main" id="{9C4E2D83-6F20-6FCE-485F-5AB313577047}"/>
                </a:ext>
              </a:extLst>
            </p:cNvPr>
            <p:cNvSpPr/>
            <p:nvPr/>
          </p:nvSpPr>
          <p:spPr>
            <a:xfrm>
              <a:off x="0" y="0"/>
              <a:ext cx="59817583" cy="7489832"/>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4" name="TextBox 6">
            <a:extLst>
              <a:ext uri="{FF2B5EF4-FFF2-40B4-BE49-F238E27FC236}">
                <a16:creationId xmlns:a16="http://schemas.microsoft.com/office/drawing/2014/main" id="{8F9C9D3A-9FE7-81BF-615D-3612F9F5E70B}"/>
              </a:ext>
            </a:extLst>
          </p:cNvPr>
          <p:cNvSpPr txBox="1"/>
          <p:nvPr/>
        </p:nvSpPr>
        <p:spPr>
          <a:xfrm>
            <a:off x="877699" y="2327314"/>
            <a:ext cx="4127837" cy="492919"/>
          </a:xfrm>
          <a:prstGeom prst="rect">
            <a:avLst/>
          </a:prstGeom>
        </p:spPr>
        <p:txBody>
          <a:bodyPr lIns="0" tIns="0" rIns="0" bIns="0" rtlCol="0" anchor="t">
            <a:spAutoFit/>
          </a:bodyPr>
          <a:lstStyle/>
          <a:p>
            <a:pPr algn="l">
              <a:lnSpc>
                <a:spcPts val="3900"/>
              </a:lnSpc>
            </a:pPr>
            <a:r>
              <a:rPr lang="en-IN" sz="3200"/>
              <a:t>Data Preparation</a:t>
            </a:r>
            <a:endParaRPr lang="en-US" sz="3000">
              <a:solidFill>
                <a:srgbClr val="14110F"/>
              </a:solidFill>
              <a:latin typeface="Public Sans"/>
              <a:ea typeface="Public Sans"/>
              <a:cs typeface="Public Sans"/>
              <a:sym typeface="Public Sans"/>
            </a:endParaRPr>
          </a:p>
        </p:txBody>
      </p:sp>
      <p:sp>
        <p:nvSpPr>
          <p:cNvPr id="5" name="TextBox 7">
            <a:extLst>
              <a:ext uri="{FF2B5EF4-FFF2-40B4-BE49-F238E27FC236}">
                <a16:creationId xmlns:a16="http://schemas.microsoft.com/office/drawing/2014/main" id="{2D9CB571-0D77-F02A-68FC-2581C409A853}"/>
              </a:ext>
            </a:extLst>
          </p:cNvPr>
          <p:cNvSpPr txBox="1"/>
          <p:nvPr/>
        </p:nvSpPr>
        <p:spPr>
          <a:xfrm>
            <a:off x="5005536" y="2145478"/>
            <a:ext cx="4293425" cy="923330"/>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IN" sz="2000"/>
              <a:t>Loaded and normalized brand names.</a:t>
            </a:r>
          </a:p>
          <a:p>
            <a:pPr marL="342900" indent="-342900">
              <a:buFont typeface="Arial" panose="020B0604020202020204" pitchFamily="34" charset="0"/>
              <a:buChar char="•"/>
            </a:pPr>
            <a:r>
              <a:rPr lang="en-IN" sz="2000"/>
              <a:t>Translated non-English names and replaced missing data.</a:t>
            </a:r>
          </a:p>
        </p:txBody>
      </p:sp>
      <p:grpSp>
        <p:nvGrpSpPr>
          <p:cNvPr id="23" name="Group 4">
            <a:extLst>
              <a:ext uri="{FF2B5EF4-FFF2-40B4-BE49-F238E27FC236}">
                <a16:creationId xmlns:a16="http://schemas.microsoft.com/office/drawing/2014/main" id="{E59BD419-2D98-3A38-6BBE-46ADE4A6DCB6}"/>
              </a:ext>
            </a:extLst>
          </p:cNvPr>
          <p:cNvGrpSpPr/>
          <p:nvPr/>
        </p:nvGrpSpPr>
        <p:grpSpPr>
          <a:xfrm>
            <a:off x="493109" y="3924300"/>
            <a:ext cx="9225196" cy="1297064"/>
            <a:chOff x="0" y="0"/>
            <a:chExt cx="59817581" cy="7489832"/>
          </a:xfrm>
        </p:grpSpPr>
        <p:sp>
          <p:nvSpPr>
            <p:cNvPr id="26" name="Freeform 25">
              <a:extLst>
                <a:ext uri="{FF2B5EF4-FFF2-40B4-BE49-F238E27FC236}">
                  <a16:creationId xmlns:a16="http://schemas.microsoft.com/office/drawing/2014/main" id="{2B6CB73B-CF9D-AD54-433E-0B68FC26A96F}"/>
                </a:ext>
              </a:extLst>
            </p:cNvPr>
            <p:cNvSpPr/>
            <p:nvPr/>
          </p:nvSpPr>
          <p:spPr>
            <a:xfrm>
              <a:off x="0" y="0"/>
              <a:ext cx="59817583" cy="7489832"/>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24" name="TextBox 6">
            <a:extLst>
              <a:ext uri="{FF2B5EF4-FFF2-40B4-BE49-F238E27FC236}">
                <a16:creationId xmlns:a16="http://schemas.microsoft.com/office/drawing/2014/main" id="{971EBC9E-55E1-3ED7-8170-341BDECD705A}"/>
              </a:ext>
            </a:extLst>
          </p:cNvPr>
          <p:cNvSpPr txBox="1"/>
          <p:nvPr/>
        </p:nvSpPr>
        <p:spPr>
          <a:xfrm>
            <a:off x="877699" y="4076700"/>
            <a:ext cx="4127837" cy="983603"/>
          </a:xfrm>
          <a:prstGeom prst="rect">
            <a:avLst/>
          </a:prstGeom>
        </p:spPr>
        <p:txBody>
          <a:bodyPr lIns="0" tIns="0" rIns="0" bIns="0" rtlCol="0" anchor="t">
            <a:spAutoFit/>
          </a:bodyPr>
          <a:lstStyle/>
          <a:p>
            <a:pPr algn="l">
              <a:lnSpc>
                <a:spcPts val="3900"/>
              </a:lnSpc>
            </a:pPr>
            <a:r>
              <a:rPr lang="en-IN" sz="3200"/>
              <a:t>Normalization and Translation</a:t>
            </a:r>
            <a:endParaRPr lang="en-US" sz="3200">
              <a:latin typeface="Public Sans"/>
              <a:ea typeface="Public Sans"/>
              <a:cs typeface="Public Sans"/>
              <a:sym typeface="Public Sans"/>
            </a:endParaRPr>
          </a:p>
        </p:txBody>
      </p:sp>
      <p:sp>
        <p:nvSpPr>
          <p:cNvPr id="25" name="TextBox 7">
            <a:extLst>
              <a:ext uri="{FF2B5EF4-FFF2-40B4-BE49-F238E27FC236}">
                <a16:creationId xmlns:a16="http://schemas.microsoft.com/office/drawing/2014/main" id="{66E19180-DC11-F79A-1AB1-6782A327A191}"/>
              </a:ext>
            </a:extLst>
          </p:cNvPr>
          <p:cNvSpPr txBox="1"/>
          <p:nvPr/>
        </p:nvSpPr>
        <p:spPr>
          <a:xfrm>
            <a:off x="5005536" y="4126678"/>
            <a:ext cx="4293425" cy="984629"/>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t>Converted to lowercase, removed accents and special characters.</a:t>
            </a:r>
          </a:p>
          <a:p>
            <a:pPr marL="342900" indent="-342900" algn="l">
              <a:lnSpc>
                <a:spcPts val="2600"/>
              </a:lnSpc>
              <a:buFont typeface="Arial" panose="020B0604020202020204" pitchFamily="34" charset="0"/>
              <a:buChar char="•"/>
            </a:pPr>
            <a:r>
              <a:rPr lang="en-IN" sz="2000"/>
              <a:t>Korean names translated to English</a:t>
            </a:r>
            <a:endParaRPr lang="en-US" sz="2000">
              <a:latin typeface="Public Sans"/>
              <a:ea typeface="Public Sans"/>
              <a:cs typeface="Public Sans"/>
              <a:sym typeface="Public Sans"/>
            </a:endParaRPr>
          </a:p>
        </p:txBody>
      </p:sp>
      <p:grpSp>
        <p:nvGrpSpPr>
          <p:cNvPr id="8" name="Group 13">
            <a:extLst>
              <a:ext uri="{FF2B5EF4-FFF2-40B4-BE49-F238E27FC236}">
                <a16:creationId xmlns:a16="http://schemas.microsoft.com/office/drawing/2014/main" id="{9556C6F8-6EBA-65C9-B202-D51521A3D996}"/>
              </a:ext>
            </a:extLst>
          </p:cNvPr>
          <p:cNvGrpSpPr/>
          <p:nvPr/>
        </p:nvGrpSpPr>
        <p:grpSpPr>
          <a:xfrm>
            <a:off x="493109" y="5637834"/>
            <a:ext cx="9225196" cy="1678730"/>
            <a:chOff x="0" y="-6"/>
            <a:chExt cx="59817581" cy="9693738"/>
          </a:xfrm>
        </p:grpSpPr>
        <p:sp>
          <p:nvSpPr>
            <p:cNvPr id="11" name="Freeform 10">
              <a:extLst>
                <a:ext uri="{FF2B5EF4-FFF2-40B4-BE49-F238E27FC236}">
                  <a16:creationId xmlns:a16="http://schemas.microsoft.com/office/drawing/2014/main" id="{02809303-B363-539B-0075-B1B468210B08}"/>
                </a:ext>
              </a:extLst>
            </p:cNvPr>
            <p:cNvSpPr/>
            <p:nvPr/>
          </p:nvSpPr>
          <p:spPr>
            <a:xfrm>
              <a:off x="0" y="-6"/>
              <a:ext cx="59817581" cy="9693738"/>
            </a:xfrm>
            <a:custGeom>
              <a:avLst/>
              <a:gdLst/>
              <a:ahLst/>
              <a:cxnLst/>
              <a:rect l="l" t="t" r="r" b="b"/>
              <a:pathLst>
                <a:path w="59817583" h="7489832">
                  <a:moveTo>
                    <a:pt x="0" y="0"/>
                  </a:moveTo>
                  <a:lnTo>
                    <a:pt x="0" y="7489832"/>
                  </a:lnTo>
                  <a:lnTo>
                    <a:pt x="59817583" y="7489832"/>
                  </a:lnTo>
                  <a:lnTo>
                    <a:pt x="59817583" y="0"/>
                  </a:lnTo>
                  <a:lnTo>
                    <a:pt x="0" y="0"/>
                  </a:lnTo>
                  <a:close/>
                  <a:moveTo>
                    <a:pt x="59756619" y="7428871"/>
                  </a:moveTo>
                  <a:lnTo>
                    <a:pt x="59690" y="7428871"/>
                  </a:lnTo>
                  <a:lnTo>
                    <a:pt x="59690" y="59690"/>
                  </a:lnTo>
                  <a:lnTo>
                    <a:pt x="59756619" y="59690"/>
                  </a:lnTo>
                  <a:lnTo>
                    <a:pt x="59756619" y="7428871"/>
                  </a:lnTo>
                  <a:close/>
                </a:path>
              </a:pathLst>
            </a:custGeom>
            <a:solidFill>
              <a:srgbClr val="191919"/>
            </a:solidFill>
          </p:spPr>
          <p:txBody>
            <a:bodyPr/>
            <a:lstStyle/>
            <a:p>
              <a:endParaRPr lang="en-US"/>
            </a:p>
          </p:txBody>
        </p:sp>
      </p:grpSp>
      <p:sp>
        <p:nvSpPr>
          <p:cNvPr id="9" name="TextBox 15">
            <a:extLst>
              <a:ext uri="{FF2B5EF4-FFF2-40B4-BE49-F238E27FC236}">
                <a16:creationId xmlns:a16="http://schemas.microsoft.com/office/drawing/2014/main" id="{395CC4A8-7175-77AF-F01D-6D67D39F1F69}"/>
              </a:ext>
            </a:extLst>
          </p:cNvPr>
          <p:cNvSpPr txBox="1"/>
          <p:nvPr/>
        </p:nvSpPr>
        <p:spPr>
          <a:xfrm>
            <a:off x="877699" y="6174944"/>
            <a:ext cx="4127837" cy="492919"/>
          </a:xfrm>
          <a:prstGeom prst="rect">
            <a:avLst/>
          </a:prstGeom>
        </p:spPr>
        <p:txBody>
          <a:bodyPr lIns="0" tIns="0" rIns="0" bIns="0" rtlCol="0" anchor="t">
            <a:spAutoFit/>
          </a:bodyPr>
          <a:lstStyle/>
          <a:p>
            <a:pPr algn="l">
              <a:lnSpc>
                <a:spcPts val="3900"/>
              </a:lnSpc>
            </a:pPr>
            <a:r>
              <a:rPr lang="en-IN" sz="3200"/>
              <a:t>Categorization</a:t>
            </a:r>
            <a:endParaRPr lang="en-US" sz="3000">
              <a:solidFill>
                <a:srgbClr val="14110F"/>
              </a:solidFill>
              <a:latin typeface="Public Sans"/>
              <a:ea typeface="Public Sans"/>
              <a:cs typeface="Public Sans"/>
              <a:sym typeface="Public Sans"/>
            </a:endParaRPr>
          </a:p>
        </p:txBody>
      </p:sp>
      <p:sp>
        <p:nvSpPr>
          <p:cNvPr id="10" name="TextBox 16">
            <a:extLst>
              <a:ext uri="{FF2B5EF4-FFF2-40B4-BE49-F238E27FC236}">
                <a16:creationId xmlns:a16="http://schemas.microsoft.com/office/drawing/2014/main" id="{830257FA-18C8-F060-5D4E-DAA989BE6490}"/>
              </a:ext>
            </a:extLst>
          </p:cNvPr>
          <p:cNvSpPr txBox="1"/>
          <p:nvPr/>
        </p:nvSpPr>
        <p:spPr>
          <a:xfrm>
            <a:off x="5005536" y="5760460"/>
            <a:ext cx="4712768"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t>Applied Google category IDs and taxonomy codes</a:t>
            </a:r>
          </a:p>
          <a:p>
            <a:pPr marL="342900" indent="-342900" algn="l">
              <a:lnSpc>
                <a:spcPts val="2600"/>
              </a:lnSpc>
              <a:buFont typeface="Arial" panose="020B0604020202020204" pitchFamily="34" charset="0"/>
              <a:buChar char="•"/>
            </a:pPr>
            <a:r>
              <a:rPr lang="en-IN" sz="2000"/>
              <a:t>Mapped brands to structured subcategories (Levels 1-7)</a:t>
            </a:r>
            <a:endParaRPr lang="en-US" sz="2000">
              <a:solidFill>
                <a:srgbClr val="14110F"/>
              </a:solidFill>
              <a:latin typeface="Public Sans"/>
              <a:ea typeface="Public Sans"/>
              <a:cs typeface="Public Sans"/>
              <a:sym typeface="Public Sans"/>
            </a:endParaRPr>
          </a:p>
        </p:txBody>
      </p:sp>
      <p:sp>
        <p:nvSpPr>
          <p:cNvPr id="13" name="AutoShape 9">
            <a:extLst>
              <a:ext uri="{FF2B5EF4-FFF2-40B4-BE49-F238E27FC236}">
                <a16:creationId xmlns:a16="http://schemas.microsoft.com/office/drawing/2014/main" id="{E1031A0E-52EF-F643-8617-87C1514311DF}"/>
              </a:ext>
            </a:extLst>
          </p:cNvPr>
          <p:cNvSpPr/>
          <p:nvPr/>
        </p:nvSpPr>
        <p:spPr>
          <a:xfrm>
            <a:off x="528404" y="7692449"/>
            <a:ext cx="9225196" cy="1565851"/>
          </a:xfrm>
          <a:prstGeom prst="rect">
            <a:avLst/>
          </a:prstGeom>
          <a:solidFill>
            <a:srgbClr val="FA632A"/>
          </a:solidFill>
        </p:spPr>
        <p:txBody>
          <a:bodyPr/>
          <a:lstStyle/>
          <a:p>
            <a:endParaRPr lang="en-US"/>
          </a:p>
        </p:txBody>
      </p:sp>
      <p:sp>
        <p:nvSpPr>
          <p:cNvPr id="14" name="TextBox 10">
            <a:extLst>
              <a:ext uri="{FF2B5EF4-FFF2-40B4-BE49-F238E27FC236}">
                <a16:creationId xmlns:a16="http://schemas.microsoft.com/office/drawing/2014/main" id="{6C9FBFA6-AF89-402A-777A-B3D385AAD5BB}"/>
              </a:ext>
            </a:extLst>
          </p:cNvPr>
          <p:cNvSpPr txBox="1"/>
          <p:nvPr/>
        </p:nvSpPr>
        <p:spPr>
          <a:xfrm>
            <a:off x="877699" y="7962900"/>
            <a:ext cx="3606855" cy="983603"/>
          </a:xfrm>
          <a:prstGeom prst="rect">
            <a:avLst/>
          </a:prstGeom>
        </p:spPr>
        <p:txBody>
          <a:bodyPr wrap="square" lIns="0" tIns="0" rIns="0" bIns="0" rtlCol="0" anchor="t">
            <a:spAutoFit/>
          </a:bodyPr>
          <a:lstStyle/>
          <a:p>
            <a:pPr algn="l">
              <a:lnSpc>
                <a:spcPts val="3900"/>
              </a:lnSpc>
            </a:pPr>
            <a:r>
              <a:rPr lang="en-IN" sz="3200">
                <a:solidFill>
                  <a:schemeClr val="bg1"/>
                </a:solidFill>
              </a:rPr>
              <a:t>Metadata and Readiness</a:t>
            </a:r>
            <a:endParaRPr lang="en-US" sz="3000">
              <a:solidFill>
                <a:schemeClr val="bg1"/>
              </a:solidFill>
              <a:latin typeface="Public Sans"/>
              <a:ea typeface="Public Sans"/>
              <a:cs typeface="Public Sans"/>
              <a:sym typeface="Public Sans"/>
            </a:endParaRPr>
          </a:p>
        </p:txBody>
      </p:sp>
      <p:sp>
        <p:nvSpPr>
          <p:cNvPr id="15" name="TextBox 11">
            <a:extLst>
              <a:ext uri="{FF2B5EF4-FFF2-40B4-BE49-F238E27FC236}">
                <a16:creationId xmlns:a16="http://schemas.microsoft.com/office/drawing/2014/main" id="{6ED9EFD5-39FF-21B0-F53D-2CA8131D55E6}"/>
              </a:ext>
            </a:extLst>
          </p:cNvPr>
          <p:cNvSpPr txBox="1"/>
          <p:nvPr/>
        </p:nvSpPr>
        <p:spPr>
          <a:xfrm>
            <a:off x="5029200" y="7843916"/>
            <a:ext cx="4423193" cy="1318053"/>
          </a:xfrm>
          <a:prstGeom prst="rect">
            <a:avLst/>
          </a:prstGeom>
        </p:spPr>
        <p:txBody>
          <a:bodyPr wrap="square" lIns="0" tIns="0" rIns="0" bIns="0" rtlCol="0" anchor="t">
            <a:spAutoFit/>
          </a:bodyPr>
          <a:lstStyle/>
          <a:p>
            <a:pPr marL="342900" indent="-342900" algn="l">
              <a:lnSpc>
                <a:spcPts val="2600"/>
              </a:lnSpc>
              <a:buFont typeface="Arial" panose="020B0604020202020204" pitchFamily="34" charset="0"/>
              <a:buChar char="•"/>
            </a:pPr>
            <a:r>
              <a:rPr lang="en-IN" sz="2000">
                <a:solidFill>
                  <a:schemeClr val="bg1"/>
                </a:solidFill>
              </a:rPr>
              <a:t>Retained essential metadata for analysis</a:t>
            </a:r>
          </a:p>
          <a:p>
            <a:pPr marL="342900" indent="-342900" algn="l">
              <a:lnSpc>
                <a:spcPts val="2600"/>
              </a:lnSpc>
              <a:buFont typeface="Arial" panose="020B0604020202020204" pitchFamily="34" charset="0"/>
              <a:buChar char="•"/>
            </a:pPr>
            <a:r>
              <a:rPr lang="en-IN" sz="2000">
                <a:solidFill>
                  <a:schemeClr val="bg1"/>
                </a:solidFill>
              </a:rPr>
              <a:t>Dataset standardized and ready for modelling</a:t>
            </a:r>
            <a:endParaRPr lang="en-US" sz="2000">
              <a:solidFill>
                <a:schemeClr val="bg1"/>
              </a:solidFill>
              <a:latin typeface="Public Sans"/>
              <a:ea typeface="Public Sans"/>
              <a:cs typeface="Public Sans"/>
              <a:sym typeface="Public Sans"/>
            </a:endParaRPr>
          </a:p>
        </p:txBody>
      </p:sp>
      <p:sp>
        <p:nvSpPr>
          <p:cNvPr id="2" name="Google Shape;705;p25">
            <a:extLst>
              <a:ext uri="{FF2B5EF4-FFF2-40B4-BE49-F238E27FC236}">
                <a16:creationId xmlns:a16="http://schemas.microsoft.com/office/drawing/2014/main" id="{FFC53489-873F-44A8-3681-AB04422801B7}"/>
              </a:ext>
            </a:extLst>
          </p:cNvPr>
          <p:cNvSpPr txBox="1"/>
          <p:nvPr/>
        </p:nvSpPr>
        <p:spPr>
          <a:xfrm>
            <a:off x="4290591" y="1424560"/>
            <a:ext cx="10036234" cy="228778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rPr>
              <a:t>Cleaning</a:t>
            </a:r>
            <a:endParaRPr sz="7000" b="1" dirty="0">
              <a:solidFill>
                <a:srgbClr val="434343"/>
              </a:solidFill>
              <a:latin typeface="Arial" panose="020B0604020202020204" pitchFamily="34" charset="0"/>
              <a:ea typeface="Fira Sans Extra Condensed Medium"/>
              <a:cs typeface="Arial" panose="020B0604020202020204" pitchFamily="34" charset="0"/>
              <a:sym typeface="Fira Sans Extra Condensed Medium"/>
            </a:endParaRPr>
          </a:p>
        </p:txBody>
      </p:sp>
    </p:spTree>
    <p:extLst>
      <p:ext uri="{BB962C8B-B14F-4D97-AF65-F5344CB8AC3E}">
        <p14:creationId xmlns:p14="http://schemas.microsoft.com/office/powerpoint/2010/main" val="1062579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TotalTime>
  <Words>1100</Words>
  <Application>Microsoft Macintosh PowerPoint</Application>
  <PresentationFormat>Custom</PresentationFormat>
  <Paragraphs>198</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Public Sans</vt:lpstr>
      <vt:lpstr>Roboto</vt:lpstr>
      <vt:lpstr>Fira Sans Extra Condensed Medium</vt:lpstr>
      <vt:lpstr>Aptos</vt:lpstr>
      <vt:lpstr>Arial</vt:lpstr>
      <vt:lpstr>Now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Clara Maria Ferracini</cp:lastModifiedBy>
  <cp:revision>2</cp:revision>
  <dcterms:created xsi:type="dcterms:W3CDTF">2006-08-16T00:00:00Z</dcterms:created>
  <dcterms:modified xsi:type="dcterms:W3CDTF">2025-02-21T10:26:39Z</dcterms:modified>
  <dc:identifier>DAGff2IuERU</dc:identifier>
</cp:coreProperties>
</file>